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8"/>
  </p:notesMasterIdLst>
  <p:sldIdLst>
    <p:sldId id="272" r:id="rId2"/>
    <p:sldId id="256" r:id="rId3"/>
    <p:sldId id="274" r:id="rId4"/>
    <p:sldId id="262" r:id="rId5"/>
    <p:sldId id="257" r:id="rId6"/>
    <p:sldId id="276" r:id="rId7"/>
    <p:sldId id="267" r:id="rId8"/>
    <p:sldId id="266" r:id="rId9"/>
    <p:sldId id="259" r:id="rId10"/>
    <p:sldId id="258" r:id="rId11"/>
    <p:sldId id="264" r:id="rId12"/>
    <p:sldId id="260" r:id="rId13"/>
    <p:sldId id="261" r:id="rId14"/>
    <p:sldId id="265" r:id="rId15"/>
    <p:sldId id="268" r:id="rId16"/>
    <p:sldId id="275"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85409" autoAdjust="0"/>
  </p:normalViewPr>
  <p:slideViewPr>
    <p:cSldViewPr>
      <p:cViewPr varScale="1">
        <p:scale>
          <a:sx n="95" d="100"/>
          <a:sy n="95" d="100"/>
        </p:scale>
        <p:origin x="-1458"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F2C815-707D-46ED-AD9D-6BFDDA5C7885}" type="datetimeFigureOut">
              <a:rPr lang="it-IT" smtClean="0"/>
              <a:pPr/>
              <a:t>13/05/2015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09C684-9C60-40E7-84A1-A4D461C3D8F2}" type="slidenum">
              <a:rPr lang="it-IT" smtClean="0"/>
              <a:pPr/>
              <a:t>‹#›</a:t>
            </a:fld>
            <a:endParaRPr lang="it-IT"/>
          </a:p>
        </p:txBody>
      </p:sp>
    </p:spTree>
    <p:extLst>
      <p:ext uri="{BB962C8B-B14F-4D97-AF65-F5344CB8AC3E}">
        <p14:creationId xmlns:p14="http://schemas.microsoft.com/office/powerpoint/2010/main" val="1962255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109C684-9C60-40E7-84A1-A4D461C3D8F2}" type="slidenum">
              <a:rPr lang="it-IT" smtClean="0"/>
              <a:pPr/>
              <a:t>11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Date Placeholder 29"/>
          <p:cNvSpPr>
            <a:spLocks noGrp="1"/>
          </p:cNvSpPr>
          <p:nvPr>
            <p:ph type="dt" sz="half" idx="10"/>
          </p:nvPr>
        </p:nvSpPr>
        <p:spPr/>
        <p:txBody>
          <a:bodyPr/>
          <a:lstStyle/>
          <a:p>
            <a:fld id="{00C2BAE7-2187-4198-9706-507F908F35BD}" type="datetimeFigureOut">
              <a:rPr lang="it-IT" smtClean="0"/>
              <a:pPr/>
              <a:t>13/05/2015</a:t>
            </a:fld>
            <a:endParaRPr lang="it-IT"/>
          </a:p>
        </p:txBody>
      </p:sp>
      <p:sp>
        <p:nvSpPr>
          <p:cNvPr id="19" name="Footer Placeholder 18"/>
          <p:cNvSpPr>
            <a:spLocks noGrp="1"/>
          </p:cNvSpPr>
          <p:nvPr>
            <p:ph type="ftr" sz="quarter" idx="11"/>
          </p:nvPr>
        </p:nvSpPr>
        <p:spPr/>
        <p:txBody>
          <a:bodyPr/>
          <a:lstStyle/>
          <a:p>
            <a:endParaRPr lang="it-IT"/>
          </a:p>
        </p:txBody>
      </p:sp>
      <p:sp>
        <p:nvSpPr>
          <p:cNvPr id="27" name="Slide Number Placeholder 26"/>
          <p:cNvSpPr>
            <a:spLocks noGrp="1"/>
          </p:cNvSpPr>
          <p:nvPr>
            <p:ph type="sldNum" sz="quarter" idx="12"/>
          </p:nvPr>
        </p:nvSpPr>
        <p:spPr/>
        <p:txBody>
          <a:bodyPr/>
          <a:lstStyle/>
          <a:p>
            <a:fld id="{C5B9F60B-CD43-4FDF-95E5-CE25217B165C}" type="slidenum">
              <a:rPr lang="it-IT" smtClean="0"/>
              <a:pPr/>
              <a:t>‹#›</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Fare clic per modificare lo stile del titolo</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fld id="{00C2BAE7-2187-4198-9706-507F908F35BD}" type="datetimeFigureOut">
              <a:rPr lang="it-IT" smtClean="0"/>
              <a:pPr/>
              <a:t>13/05/2015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5B9F60B-CD43-4FDF-95E5-CE25217B165C}"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fld id="{00C2BAE7-2187-4198-9706-507F908F35BD}" type="datetimeFigureOut">
              <a:rPr lang="it-IT" smtClean="0"/>
              <a:pPr/>
              <a:t>13/05/2015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5B9F60B-CD43-4FDF-95E5-CE25217B165C}"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Fare clic per modificare lo stile del titolo</a:t>
            </a:r>
            <a:endParaRPr kumimoji="0" lang="en-US"/>
          </a:p>
        </p:txBody>
      </p:sp>
      <p:sp>
        <p:nvSpPr>
          <p:cNvPr id="3" name="Content Placeholder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fld id="{00C2BAE7-2187-4198-9706-507F908F35BD}" type="datetimeFigureOut">
              <a:rPr lang="it-IT" smtClean="0"/>
              <a:pPr/>
              <a:t>13/05/2015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5B9F60B-CD43-4FDF-95E5-CE25217B165C}"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Date Placeholder 3"/>
          <p:cNvSpPr>
            <a:spLocks noGrp="1"/>
          </p:cNvSpPr>
          <p:nvPr>
            <p:ph type="dt" sz="half" idx="10"/>
          </p:nvPr>
        </p:nvSpPr>
        <p:spPr/>
        <p:txBody>
          <a:bodyPr/>
          <a:lstStyle/>
          <a:p>
            <a:fld id="{00C2BAE7-2187-4198-9706-507F908F35BD}" type="datetimeFigureOut">
              <a:rPr lang="it-IT" smtClean="0"/>
              <a:pPr/>
              <a:t>13/05/2015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5B9F60B-CD43-4FDF-95E5-CE25217B165C}" type="slidenum">
              <a:rPr lang="it-IT" smtClean="0"/>
              <a:pPr/>
              <a:t>‹#›</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Date Placeholder 4"/>
          <p:cNvSpPr>
            <a:spLocks noGrp="1"/>
          </p:cNvSpPr>
          <p:nvPr>
            <p:ph type="dt" sz="half" idx="10"/>
          </p:nvPr>
        </p:nvSpPr>
        <p:spPr/>
        <p:txBody>
          <a:bodyPr/>
          <a:lstStyle/>
          <a:p>
            <a:fld id="{00C2BAE7-2187-4198-9706-507F908F35BD}" type="datetimeFigureOut">
              <a:rPr lang="it-IT" smtClean="0"/>
              <a:pPr/>
              <a:t>13/05/2015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5B9F60B-CD43-4FDF-95E5-CE25217B165C}"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Date Placeholder 6"/>
          <p:cNvSpPr>
            <a:spLocks noGrp="1"/>
          </p:cNvSpPr>
          <p:nvPr>
            <p:ph type="dt" sz="half" idx="10"/>
          </p:nvPr>
        </p:nvSpPr>
        <p:spPr/>
        <p:txBody>
          <a:bodyPr/>
          <a:lstStyle/>
          <a:p>
            <a:fld id="{00C2BAE7-2187-4198-9706-507F908F35BD}" type="datetimeFigureOut">
              <a:rPr lang="it-IT" smtClean="0"/>
              <a:pPr/>
              <a:t>13/05/2015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C5B9F60B-CD43-4FDF-95E5-CE25217B165C}"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Date Placeholder 2"/>
          <p:cNvSpPr>
            <a:spLocks noGrp="1"/>
          </p:cNvSpPr>
          <p:nvPr>
            <p:ph type="dt" sz="half" idx="10"/>
          </p:nvPr>
        </p:nvSpPr>
        <p:spPr/>
        <p:txBody>
          <a:bodyPr/>
          <a:lstStyle/>
          <a:p>
            <a:fld id="{00C2BAE7-2187-4198-9706-507F908F35BD}" type="datetimeFigureOut">
              <a:rPr lang="it-IT" smtClean="0"/>
              <a:pPr/>
              <a:t>13/05/2015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C5B9F60B-CD43-4FDF-95E5-CE25217B165C}"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C2BAE7-2187-4198-9706-507F908F35BD}" type="datetimeFigureOut">
              <a:rPr lang="it-IT" smtClean="0"/>
              <a:pPr/>
              <a:t>13/05/2015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C5B9F60B-CD43-4FDF-95E5-CE25217B165C}"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Date Placeholder 4"/>
          <p:cNvSpPr>
            <a:spLocks noGrp="1"/>
          </p:cNvSpPr>
          <p:nvPr>
            <p:ph type="dt" sz="half" idx="10"/>
          </p:nvPr>
        </p:nvSpPr>
        <p:spPr/>
        <p:txBody>
          <a:bodyPr/>
          <a:lstStyle/>
          <a:p>
            <a:fld id="{00C2BAE7-2187-4198-9706-507F908F35BD}" type="datetimeFigureOut">
              <a:rPr lang="it-IT" smtClean="0"/>
              <a:pPr/>
              <a:t>13/05/2015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5B9F60B-CD43-4FDF-95E5-CE25217B165C}"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Date Placeholder 4"/>
          <p:cNvSpPr>
            <a:spLocks noGrp="1"/>
          </p:cNvSpPr>
          <p:nvPr>
            <p:ph type="dt" sz="half" idx="10"/>
          </p:nvPr>
        </p:nvSpPr>
        <p:spPr/>
        <p:txBody>
          <a:bodyPr/>
          <a:lstStyle/>
          <a:p>
            <a:fld id="{00C2BAE7-2187-4198-9706-507F908F35BD}" type="datetimeFigureOut">
              <a:rPr lang="it-IT" smtClean="0"/>
              <a:pPr/>
              <a:t>13/05/2015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8077200" y="6356350"/>
            <a:ext cx="609600" cy="365125"/>
          </a:xfrm>
        </p:spPr>
        <p:txBody>
          <a:bodyPr/>
          <a:lstStyle/>
          <a:p>
            <a:fld id="{C5B9F60B-CD43-4FDF-95E5-CE25217B165C}" type="slidenum">
              <a:rPr lang="it-IT" smtClean="0"/>
              <a:pPr/>
              <a:t>‹#›</a:t>
            </a:fld>
            <a:endParaRPr lang="it-IT"/>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0C2BAE7-2187-4198-9706-507F908F35BD}" type="datetimeFigureOut">
              <a:rPr lang="it-IT" smtClean="0"/>
              <a:pPr/>
              <a:t>13/05/2015</a:t>
            </a:fld>
            <a:endParaRPr lang="it-IT"/>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5B9F60B-CD43-4FDF-95E5-CE25217B165C}" type="slidenum">
              <a:rPr lang="it-IT" smtClean="0"/>
              <a:pPr/>
              <a:t>‹#›</a:t>
            </a:fld>
            <a:endParaRPr lang="it-IT"/>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1547664" y="1628800"/>
            <a:ext cx="6048672" cy="3312368"/>
          </a:xfrm>
          <a:solidFill>
            <a:schemeClr val="bg2"/>
          </a:solidFill>
          <a:ln>
            <a:solidFill>
              <a:schemeClr val="tx2">
                <a:lumMod val="50000"/>
              </a:schemeClr>
            </a:solidFill>
          </a:ln>
        </p:spPr>
        <p:txBody>
          <a:bodyPr>
            <a:normAutofit/>
          </a:bodyPr>
          <a:lstStyle/>
          <a:p>
            <a:pPr>
              <a:buNone/>
            </a:pPr>
            <a:r>
              <a:rPr lang="en-US" sz="2000" b="1" dirty="0" smtClean="0"/>
              <a:t>Strategic Partnerships</a:t>
            </a:r>
            <a:endParaRPr lang="it-IT" sz="2000" b="1" dirty="0" smtClean="0"/>
          </a:p>
          <a:p>
            <a:pPr algn="ctr">
              <a:buNone/>
            </a:pPr>
            <a:r>
              <a:rPr lang="en-US" sz="2000" b="1" dirty="0" smtClean="0"/>
              <a:t>Students making an enterprise in real time    SM@RT</a:t>
            </a:r>
            <a:endParaRPr lang="it-IT" sz="2000" b="1" dirty="0" smtClean="0"/>
          </a:p>
          <a:p>
            <a:pPr algn="ctr">
              <a:buNone/>
            </a:pPr>
            <a:r>
              <a:rPr lang="en-US" sz="2000" b="1" dirty="0" smtClean="0"/>
              <a:t>2014‐1‐FI01‐KA201‐000894_3</a:t>
            </a:r>
            <a:endParaRPr lang="it-IT" sz="2000" b="1" dirty="0" smtClean="0"/>
          </a:p>
          <a:p>
            <a:pPr algn="ctr">
              <a:buNone/>
            </a:pPr>
            <a:r>
              <a:rPr lang="en-US" sz="2000" b="1" dirty="0" smtClean="0"/>
              <a:t>2014/2017</a:t>
            </a:r>
            <a:endParaRPr lang="it-IT" sz="2000" b="1" dirty="0"/>
          </a:p>
          <a:p>
            <a:pPr algn="ctr">
              <a:buNone/>
            </a:pPr>
            <a:endParaRPr lang="it-IT" sz="2000" b="1" dirty="0" smtClean="0"/>
          </a:p>
          <a:p>
            <a:pPr algn="ctr">
              <a:buNone/>
            </a:pPr>
            <a:r>
              <a:rPr lang="it-IT" sz="2400" b="1" dirty="0" smtClean="0"/>
              <a:t>ISISS “Terra di Lavoro”</a:t>
            </a:r>
            <a:br>
              <a:rPr lang="it-IT" sz="2400" b="1" dirty="0" smtClean="0"/>
            </a:br>
            <a:r>
              <a:rPr lang="it-IT" sz="2400" b="1" dirty="0" smtClean="0"/>
              <a:t>CASERTA</a:t>
            </a:r>
          </a:p>
          <a:p>
            <a:pPr algn="ctr">
              <a:buNone/>
            </a:pPr>
            <a:endParaRPr lang="it-IT" sz="2000" dirty="0"/>
          </a:p>
        </p:txBody>
      </p:sp>
      <p:pic>
        <p:nvPicPr>
          <p:cNvPr id="4" name="Immagine 3" descr="http://eacea.ec.europa.eu/img/logos/erasmus_plus/eu_flag_co_funded_pos_%5brgb%5d_right.jpg"/>
          <p:cNvPicPr/>
          <p:nvPr/>
        </p:nvPicPr>
        <p:blipFill>
          <a:blip r:embed="rId2" cstate="print"/>
          <a:srcRect/>
          <a:stretch>
            <a:fillRect/>
          </a:stretch>
        </p:blipFill>
        <p:spPr bwMode="auto">
          <a:xfrm>
            <a:off x="2573524" y="306963"/>
            <a:ext cx="4104456" cy="1152128"/>
          </a:xfrm>
          <a:prstGeom prst="rect">
            <a:avLst/>
          </a:prstGeom>
          <a:noFill/>
          <a:ln w="9525">
            <a:noFill/>
            <a:miter lim="800000"/>
            <a:headEnd/>
            <a:tailEnd/>
          </a:ln>
        </p:spPr>
      </p:pic>
      <p:pic>
        <p:nvPicPr>
          <p:cNvPr id="5" name="Immagine 4"/>
          <p:cNvPicPr>
            <a:picLocks noChangeAspect="1"/>
          </p:cNvPicPr>
          <p:nvPr/>
        </p:nvPicPr>
        <p:blipFill>
          <a:blip r:embed="rId3" cstate="print"/>
          <a:stretch>
            <a:fillRect/>
          </a:stretch>
        </p:blipFill>
        <p:spPr>
          <a:xfrm>
            <a:off x="8316416" y="116632"/>
            <a:ext cx="611561" cy="548680"/>
          </a:xfrm>
          <a:prstGeom prst="rect">
            <a:avLst/>
          </a:prstGeom>
        </p:spPr>
      </p:pic>
      <p:sp>
        <p:nvSpPr>
          <p:cNvPr id="7" name="Rettangolo 6"/>
          <p:cNvSpPr/>
          <p:nvPr/>
        </p:nvSpPr>
        <p:spPr>
          <a:xfrm>
            <a:off x="251520" y="5253007"/>
            <a:ext cx="8748464" cy="1200329"/>
          </a:xfrm>
          <a:prstGeom prst="rect">
            <a:avLst/>
          </a:prstGeom>
          <a:solidFill>
            <a:srgbClr val="00B0F0"/>
          </a:solidFill>
        </p:spPr>
        <p:txBody>
          <a:bodyPr wrap="square">
            <a:spAutoFit/>
          </a:bodyPr>
          <a:lstStyle/>
          <a:p>
            <a:r>
              <a:rPr lang="en-US" b="1" i="1" dirty="0">
                <a:solidFill>
                  <a:schemeClr val="tx2"/>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b="1" dirty="0">
              <a:solidFill>
                <a:schemeClr val="tx2"/>
              </a:solidFill>
            </a:endParaRPr>
          </a:p>
        </p:txBody>
      </p:sp>
      <p:pic>
        <p:nvPicPr>
          <p:cNvPr id="8" name="Immagine 7" descr="http://eacea.ec.europa.eu/img/logos/erasmus_plus/eu_flag_co_funded_pos_%5brgb%5d_right.jpg"/>
          <p:cNvPicPr/>
          <p:nvPr/>
        </p:nvPicPr>
        <p:blipFill>
          <a:blip r:embed="rId2" cstate="print"/>
          <a:srcRect l="5336" t="15705" r="67053" b="17342"/>
          <a:stretch>
            <a:fillRect/>
          </a:stretch>
        </p:blipFill>
        <p:spPr bwMode="auto">
          <a:xfrm>
            <a:off x="107504" y="0"/>
            <a:ext cx="1133475" cy="771525"/>
          </a:xfrm>
          <a:prstGeom prst="rect">
            <a:avLst/>
          </a:prstGeom>
          <a:noFill/>
          <a:ln w="9525">
            <a:noFill/>
            <a:miter lim="800000"/>
            <a:headEnd/>
            <a:tailEnd/>
          </a:ln>
        </p:spPr>
      </p:pic>
    </p:spTree>
    <p:extLst>
      <p:ext uri="{BB962C8B-B14F-4D97-AF65-F5344CB8AC3E}">
        <p14:creationId xmlns:p14="http://schemas.microsoft.com/office/powerpoint/2010/main" val="1782467666"/>
      </p:ext>
    </p:extLst>
  </p:cSld>
  <p:clrMapOvr>
    <a:masterClrMapping/>
  </p:clrMapOvr>
  <p:transition advTm="6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49978" y="836712"/>
            <a:ext cx="4386518" cy="5393601"/>
          </a:xfrm>
        </p:spPr>
        <p:txBody>
          <a:bodyPr>
            <a:normAutofit fontScale="92500" lnSpcReduction="10000"/>
          </a:bodyPr>
          <a:lstStyle/>
          <a:p>
            <a:pPr marL="0" indent="0">
              <a:buNone/>
            </a:pPr>
            <a:r>
              <a:rPr lang="it-IT" sz="3000" dirty="0" err="1" smtClean="0">
                <a:solidFill>
                  <a:srgbClr val="0070C0"/>
                </a:solidFill>
              </a:rPr>
              <a:t>Our</a:t>
            </a:r>
            <a:r>
              <a:rPr lang="it-IT" sz="3000" dirty="0" smtClean="0">
                <a:solidFill>
                  <a:srgbClr val="0070C0"/>
                </a:solidFill>
              </a:rPr>
              <a:t> company </a:t>
            </a:r>
            <a:r>
              <a:rPr lang="it-IT" sz="3000" dirty="0" err="1" smtClean="0">
                <a:solidFill>
                  <a:srgbClr val="0070C0"/>
                </a:solidFill>
              </a:rPr>
              <a:t>offers</a:t>
            </a:r>
            <a:r>
              <a:rPr lang="it-IT" sz="3000" dirty="0" smtClean="0">
                <a:solidFill>
                  <a:srgbClr val="0070C0"/>
                </a:solidFill>
              </a:rPr>
              <a:t>:</a:t>
            </a:r>
          </a:p>
          <a:p>
            <a:endParaRPr lang="it-IT" dirty="0" smtClean="0"/>
          </a:p>
          <a:p>
            <a:r>
              <a:rPr lang="it-IT" dirty="0" err="1" smtClean="0">
                <a:solidFill>
                  <a:srgbClr val="002060"/>
                </a:solidFill>
              </a:rPr>
              <a:t>transportation</a:t>
            </a:r>
            <a:r>
              <a:rPr lang="it-IT" dirty="0" smtClean="0">
                <a:solidFill>
                  <a:srgbClr val="002060"/>
                </a:solidFill>
              </a:rPr>
              <a:t> </a:t>
            </a:r>
            <a:r>
              <a:rPr lang="it-IT" dirty="0" err="1">
                <a:solidFill>
                  <a:srgbClr val="002060"/>
                </a:solidFill>
              </a:rPr>
              <a:t>arrangements</a:t>
            </a:r>
            <a:r>
              <a:rPr lang="it-IT" dirty="0">
                <a:solidFill>
                  <a:srgbClr val="002060"/>
                </a:solidFill>
              </a:rPr>
              <a:t> (air, </a:t>
            </a:r>
            <a:r>
              <a:rPr lang="it-IT" dirty="0" err="1">
                <a:solidFill>
                  <a:srgbClr val="002060"/>
                </a:solidFill>
              </a:rPr>
              <a:t>train</a:t>
            </a:r>
            <a:r>
              <a:rPr lang="it-IT" dirty="0">
                <a:solidFill>
                  <a:srgbClr val="002060"/>
                </a:solidFill>
              </a:rPr>
              <a:t>, boat, car), hotel and </a:t>
            </a:r>
            <a:r>
              <a:rPr lang="it-IT" dirty="0" err="1">
                <a:solidFill>
                  <a:srgbClr val="002060"/>
                </a:solidFill>
              </a:rPr>
              <a:t>resort</a:t>
            </a:r>
            <a:r>
              <a:rPr lang="it-IT" dirty="0">
                <a:solidFill>
                  <a:srgbClr val="002060"/>
                </a:solidFill>
              </a:rPr>
              <a:t> </a:t>
            </a:r>
            <a:r>
              <a:rPr lang="it-IT" dirty="0" err="1">
                <a:solidFill>
                  <a:srgbClr val="002060"/>
                </a:solidFill>
              </a:rPr>
              <a:t>reservations</a:t>
            </a:r>
            <a:r>
              <a:rPr lang="it-IT" dirty="0">
                <a:solidFill>
                  <a:srgbClr val="002060"/>
                </a:solidFill>
              </a:rPr>
              <a:t>, </a:t>
            </a:r>
            <a:r>
              <a:rPr lang="it-IT" dirty="0" err="1" smtClean="0">
                <a:solidFill>
                  <a:srgbClr val="002060"/>
                </a:solidFill>
              </a:rPr>
              <a:t>cruises</a:t>
            </a:r>
            <a:r>
              <a:rPr lang="it-IT" dirty="0" smtClean="0">
                <a:solidFill>
                  <a:srgbClr val="002060"/>
                </a:solidFill>
              </a:rPr>
              <a:t> and </a:t>
            </a:r>
            <a:r>
              <a:rPr lang="it-IT" dirty="0" err="1">
                <a:solidFill>
                  <a:srgbClr val="002060"/>
                </a:solidFill>
              </a:rPr>
              <a:t>specialized</a:t>
            </a:r>
            <a:r>
              <a:rPr lang="it-IT" dirty="0">
                <a:solidFill>
                  <a:srgbClr val="002060"/>
                </a:solidFill>
              </a:rPr>
              <a:t> tour </a:t>
            </a:r>
            <a:r>
              <a:rPr lang="it-IT" dirty="0" err="1">
                <a:solidFill>
                  <a:srgbClr val="002060"/>
                </a:solidFill>
              </a:rPr>
              <a:t>packages</a:t>
            </a:r>
            <a:r>
              <a:rPr lang="it-IT" dirty="0">
                <a:solidFill>
                  <a:srgbClr val="002060"/>
                </a:solidFill>
              </a:rPr>
              <a:t> </a:t>
            </a:r>
            <a:r>
              <a:rPr lang="it-IT" dirty="0" err="1">
                <a:solidFill>
                  <a:srgbClr val="002060"/>
                </a:solidFill>
              </a:rPr>
              <a:t>such</a:t>
            </a:r>
            <a:r>
              <a:rPr lang="it-IT" dirty="0">
                <a:solidFill>
                  <a:srgbClr val="002060"/>
                </a:solidFill>
              </a:rPr>
              <a:t> </a:t>
            </a:r>
            <a:r>
              <a:rPr lang="it-IT" dirty="0" err="1">
                <a:solidFill>
                  <a:srgbClr val="002060"/>
                </a:solidFill>
              </a:rPr>
              <a:t>as</a:t>
            </a:r>
            <a:r>
              <a:rPr lang="it-IT" dirty="0">
                <a:solidFill>
                  <a:srgbClr val="002060"/>
                </a:solidFill>
              </a:rPr>
              <a:t> eco-</a:t>
            </a:r>
            <a:r>
              <a:rPr lang="it-IT" dirty="0" err="1">
                <a:solidFill>
                  <a:srgbClr val="002060"/>
                </a:solidFill>
              </a:rPr>
              <a:t>tours</a:t>
            </a:r>
            <a:r>
              <a:rPr lang="it-IT" dirty="0">
                <a:solidFill>
                  <a:srgbClr val="002060"/>
                </a:solidFill>
              </a:rPr>
              <a:t> or city-</a:t>
            </a:r>
            <a:r>
              <a:rPr lang="it-IT" dirty="0" err="1">
                <a:solidFill>
                  <a:srgbClr val="002060"/>
                </a:solidFill>
              </a:rPr>
              <a:t>based</a:t>
            </a:r>
            <a:r>
              <a:rPr lang="it-IT" dirty="0">
                <a:solidFill>
                  <a:srgbClr val="002060"/>
                </a:solidFill>
              </a:rPr>
              <a:t> </a:t>
            </a:r>
            <a:r>
              <a:rPr lang="it-IT" dirty="0" err="1">
                <a:solidFill>
                  <a:srgbClr val="002060"/>
                </a:solidFill>
              </a:rPr>
              <a:t>tours</a:t>
            </a:r>
            <a:r>
              <a:rPr lang="it-IT" dirty="0">
                <a:solidFill>
                  <a:srgbClr val="002060"/>
                </a:solidFill>
              </a:rPr>
              <a:t>. </a:t>
            </a:r>
            <a:endParaRPr lang="it-IT" dirty="0" smtClean="0">
              <a:solidFill>
                <a:srgbClr val="002060"/>
              </a:solidFill>
            </a:endParaRPr>
          </a:p>
          <a:p>
            <a:endParaRPr lang="it-IT" dirty="0" smtClean="0">
              <a:solidFill>
                <a:srgbClr val="002060"/>
              </a:solidFill>
            </a:endParaRPr>
          </a:p>
          <a:p>
            <a:r>
              <a:rPr lang="it-IT" dirty="0" err="1" smtClean="0">
                <a:solidFill>
                  <a:srgbClr val="002060"/>
                </a:solidFill>
              </a:rPr>
              <a:t>We</a:t>
            </a:r>
            <a:r>
              <a:rPr lang="it-IT" dirty="0" smtClean="0">
                <a:solidFill>
                  <a:srgbClr val="002060"/>
                </a:solidFill>
              </a:rPr>
              <a:t> are </a:t>
            </a:r>
            <a:r>
              <a:rPr lang="it-IT" dirty="0" err="1" smtClean="0">
                <a:solidFill>
                  <a:srgbClr val="002060"/>
                </a:solidFill>
              </a:rPr>
              <a:t>mainly</a:t>
            </a:r>
            <a:r>
              <a:rPr lang="it-IT" dirty="0" smtClean="0">
                <a:solidFill>
                  <a:srgbClr val="002060"/>
                </a:solidFill>
              </a:rPr>
              <a:t> </a:t>
            </a:r>
            <a:r>
              <a:rPr lang="it-IT" dirty="0" err="1" smtClean="0">
                <a:solidFill>
                  <a:srgbClr val="002060"/>
                </a:solidFill>
              </a:rPr>
              <a:t>specialized</a:t>
            </a:r>
            <a:r>
              <a:rPr lang="it-IT" dirty="0" smtClean="0">
                <a:solidFill>
                  <a:srgbClr val="002060"/>
                </a:solidFill>
              </a:rPr>
              <a:t>  </a:t>
            </a:r>
            <a:r>
              <a:rPr lang="it-IT" dirty="0">
                <a:solidFill>
                  <a:srgbClr val="002060"/>
                </a:solidFill>
              </a:rPr>
              <a:t>in family </a:t>
            </a:r>
            <a:r>
              <a:rPr lang="it-IT" dirty="0" err="1">
                <a:solidFill>
                  <a:srgbClr val="002060"/>
                </a:solidFill>
              </a:rPr>
              <a:t>travel</a:t>
            </a:r>
            <a:r>
              <a:rPr lang="it-IT" dirty="0">
                <a:solidFill>
                  <a:srgbClr val="002060"/>
                </a:solidFill>
              </a:rPr>
              <a:t>, senior </a:t>
            </a:r>
            <a:r>
              <a:rPr lang="it-IT" dirty="0" err="1">
                <a:solidFill>
                  <a:srgbClr val="002060"/>
                </a:solidFill>
              </a:rPr>
              <a:t>travel</a:t>
            </a:r>
            <a:r>
              <a:rPr lang="it-IT" dirty="0">
                <a:solidFill>
                  <a:srgbClr val="002060"/>
                </a:solidFill>
              </a:rPr>
              <a:t>, corporate </a:t>
            </a:r>
            <a:r>
              <a:rPr lang="it-IT" dirty="0" err="1">
                <a:solidFill>
                  <a:srgbClr val="002060"/>
                </a:solidFill>
              </a:rPr>
              <a:t>travel</a:t>
            </a:r>
            <a:r>
              <a:rPr lang="it-IT" dirty="0">
                <a:solidFill>
                  <a:srgbClr val="002060"/>
                </a:solidFill>
              </a:rPr>
              <a:t> or </a:t>
            </a:r>
            <a:r>
              <a:rPr lang="it-IT" dirty="0" err="1">
                <a:solidFill>
                  <a:srgbClr val="002060"/>
                </a:solidFill>
              </a:rPr>
              <a:t>academic</a:t>
            </a:r>
            <a:r>
              <a:rPr lang="it-IT" dirty="0">
                <a:solidFill>
                  <a:srgbClr val="002060"/>
                </a:solidFill>
              </a:rPr>
              <a:t> </a:t>
            </a:r>
            <a:r>
              <a:rPr lang="it-IT" dirty="0" err="1">
                <a:solidFill>
                  <a:srgbClr val="002060"/>
                </a:solidFill>
              </a:rPr>
              <a:t>travel</a:t>
            </a:r>
            <a:r>
              <a:rPr lang="it-IT" dirty="0">
                <a:solidFill>
                  <a:srgbClr val="002060"/>
                </a:solidFill>
              </a:rPr>
              <a:t> to set </a:t>
            </a:r>
            <a:r>
              <a:rPr lang="it-IT" dirty="0" err="1" smtClean="0">
                <a:solidFill>
                  <a:srgbClr val="002060"/>
                </a:solidFill>
              </a:rPr>
              <a:t>our</a:t>
            </a:r>
            <a:r>
              <a:rPr lang="it-IT" dirty="0" smtClean="0">
                <a:solidFill>
                  <a:srgbClr val="002060"/>
                </a:solidFill>
              </a:rPr>
              <a:t> business </a:t>
            </a:r>
            <a:r>
              <a:rPr lang="it-IT" dirty="0" err="1">
                <a:solidFill>
                  <a:srgbClr val="002060"/>
                </a:solidFill>
              </a:rPr>
              <a:t>apart</a:t>
            </a:r>
            <a:r>
              <a:rPr lang="it-IT" dirty="0">
                <a:solidFill>
                  <a:srgbClr val="002060"/>
                </a:solidFill>
              </a:rPr>
              <a:t> from </a:t>
            </a:r>
            <a:r>
              <a:rPr lang="it-IT" dirty="0" err="1">
                <a:solidFill>
                  <a:srgbClr val="002060"/>
                </a:solidFill>
              </a:rPr>
              <a:t>other</a:t>
            </a:r>
            <a:r>
              <a:rPr lang="it-IT" dirty="0">
                <a:solidFill>
                  <a:srgbClr val="002060"/>
                </a:solidFill>
              </a:rPr>
              <a:t> </a:t>
            </a:r>
            <a:r>
              <a:rPr lang="it-IT" dirty="0" err="1">
                <a:solidFill>
                  <a:srgbClr val="002060"/>
                </a:solidFill>
              </a:rPr>
              <a:t>travel</a:t>
            </a:r>
            <a:r>
              <a:rPr lang="it-IT" dirty="0">
                <a:solidFill>
                  <a:srgbClr val="002060"/>
                </a:solidFill>
              </a:rPr>
              <a:t> </a:t>
            </a:r>
            <a:r>
              <a:rPr lang="it-IT" dirty="0" err="1">
                <a:solidFill>
                  <a:srgbClr val="002060"/>
                </a:solidFill>
              </a:rPr>
              <a:t>agencies</a:t>
            </a:r>
            <a:r>
              <a:rPr lang="it-IT" dirty="0">
                <a:solidFill>
                  <a:srgbClr val="002060"/>
                </a:solidFill>
              </a:rPr>
              <a:t>.</a:t>
            </a:r>
          </a:p>
          <a:p>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1988840"/>
            <a:ext cx="4614482" cy="3312368"/>
          </a:xfrm>
          <a:prstGeom prst="rect">
            <a:avLst/>
          </a:prstGeom>
        </p:spPr>
      </p:pic>
      <p:pic>
        <p:nvPicPr>
          <p:cNvPr id="5" name="Immagine 4"/>
          <p:cNvPicPr>
            <a:picLocks noChangeAspect="1"/>
          </p:cNvPicPr>
          <p:nvPr/>
        </p:nvPicPr>
        <p:blipFill>
          <a:blip r:embed="rId3" cstate="print"/>
          <a:stretch>
            <a:fillRect/>
          </a:stretch>
        </p:blipFill>
        <p:spPr>
          <a:xfrm>
            <a:off x="-1" y="0"/>
            <a:ext cx="823021" cy="548680"/>
          </a:xfrm>
          <a:prstGeom prst="rect">
            <a:avLst/>
          </a:prstGeom>
        </p:spPr>
      </p:pic>
      <p:sp>
        <p:nvSpPr>
          <p:cNvPr id="6" name="Rettangolo 5"/>
          <p:cNvSpPr/>
          <p:nvPr/>
        </p:nvSpPr>
        <p:spPr>
          <a:xfrm>
            <a:off x="1115616" y="44624"/>
            <a:ext cx="7126640" cy="584775"/>
          </a:xfrm>
          <a:prstGeom prst="rect">
            <a:avLst/>
          </a:prstGeom>
        </p:spPr>
        <p:txBody>
          <a:bodyPr wrap="square">
            <a:spAutoFit/>
          </a:bodyPr>
          <a:lstStyle/>
          <a:p>
            <a:pPr algn="ctr"/>
            <a:r>
              <a:rPr lang="it-IT" sz="3200" b="1" dirty="0" smtClean="0">
                <a:solidFill>
                  <a:srgbClr val="FF0000"/>
                </a:solidFill>
              </a:rPr>
              <a:t>SERVICES OFFERED</a:t>
            </a:r>
            <a:endParaRPr lang="it-IT" sz="3200" dirty="0">
              <a:solidFill>
                <a:srgbClr val="FF0000"/>
              </a:solidFill>
            </a:endParaRPr>
          </a:p>
        </p:txBody>
      </p:sp>
    </p:spTree>
    <p:extLst>
      <p:ext uri="{BB962C8B-B14F-4D97-AF65-F5344CB8AC3E}">
        <p14:creationId xmlns:p14="http://schemas.microsoft.com/office/powerpoint/2010/main" val="375433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484784"/>
            <a:ext cx="4104456" cy="4104456"/>
          </a:xfrm>
          <a:prstGeom prst="rect">
            <a:avLst/>
          </a:prstGeom>
        </p:spPr>
      </p:pic>
      <p:sp>
        <p:nvSpPr>
          <p:cNvPr id="6" name="Segnaposto contenuto 1"/>
          <p:cNvSpPr>
            <a:spLocks noGrp="1"/>
          </p:cNvSpPr>
          <p:nvPr>
            <p:ph idx="1"/>
          </p:nvPr>
        </p:nvSpPr>
        <p:spPr>
          <a:xfrm>
            <a:off x="4499992" y="1124743"/>
            <a:ext cx="4392488" cy="5328593"/>
          </a:xfrm>
        </p:spPr>
        <p:txBody>
          <a:bodyPr>
            <a:normAutofit fontScale="92500" lnSpcReduction="20000"/>
          </a:bodyPr>
          <a:lstStyle/>
          <a:p>
            <a:pPr algn="just"/>
            <a:endParaRPr lang="it-IT" dirty="0" smtClean="0"/>
          </a:p>
          <a:p>
            <a:r>
              <a:rPr lang="it-IT" dirty="0" err="1" smtClean="0"/>
              <a:t>Purchase</a:t>
            </a:r>
            <a:r>
              <a:rPr lang="it-IT" dirty="0" smtClean="0"/>
              <a:t> </a:t>
            </a:r>
            <a:r>
              <a:rPr lang="it-IT" dirty="0"/>
              <a:t>general </a:t>
            </a:r>
            <a:r>
              <a:rPr lang="it-IT" dirty="0" err="1"/>
              <a:t>liability</a:t>
            </a:r>
            <a:r>
              <a:rPr lang="it-IT" dirty="0"/>
              <a:t> or </a:t>
            </a:r>
            <a:r>
              <a:rPr lang="it-IT" dirty="0" err="1" smtClean="0"/>
              <a:t>home-based</a:t>
            </a:r>
            <a:r>
              <a:rPr lang="it-IT" dirty="0" smtClean="0"/>
              <a:t> business </a:t>
            </a:r>
            <a:r>
              <a:rPr lang="it-IT" dirty="0" err="1"/>
              <a:t>insurance</a:t>
            </a:r>
            <a:r>
              <a:rPr lang="it-IT" dirty="0"/>
              <a:t> to </a:t>
            </a:r>
            <a:r>
              <a:rPr lang="it-IT" dirty="0" err="1"/>
              <a:t>protect</a:t>
            </a:r>
            <a:r>
              <a:rPr lang="it-IT" dirty="0"/>
              <a:t> </a:t>
            </a:r>
            <a:r>
              <a:rPr lang="it-IT" dirty="0" err="1"/>
              <a:t>your</a:t>
            </a:r>
            <a:r>
              <a:rPr lang="it-IT" dirty="0"/>
              <a:t> business in the </a:t>
            </a:r>
            <a:r>
              <a:rPr lang="it-IT" dirty="0" err="1"/>
              <a:t>event</a:t>
            </a:r>
            <a:r>
              <a:rPr lang="it-IT" dirty="0"/>
              <a:t> of a </a:t>
            </a:r>
            <a:r>
              <a:rPr lang="it-IT" dirty="0" err="1"/>
              <a:t>lawsuit</a:t>
            </a:r>
            <a:r>
              <a:rPr lang="it-IT" dirty="0"/>
              <a:t> or </a:t>
            </a:r>
            <a:r>
              <a:rPr lang="it-IT" dirty="0" err="1"/>
              <a:t>settlement</a:t>
            </a:r>
            <a:r>
              <a:rPr lang="it-IT" dirty="0" smtClean="0"/>
              <a:t>.</a:t>
            </a:r>
          </a:p>
          <a:p>
            <a:pPr algn="just"/>
            <a:endParaRPr lang="it-IT" dirty="0"/>
          </a:p>
          <a:p>
            <a:r>
              <a:rPr lang="it-IT" dirty="0" smtClean="0"/>
              <a:t> </a:t>
            </a:r>
            <a:r>
              <a:rPr lang="it-IT" dirty="0" err="1"/>
              <a:t>Worker's</a:t>
            </a:r>
            <a:r>
              <a:rPr lang="it-IT" dirty="0"/>
              <a:t> </a:t>
            </a:r>
            <a:r>
              <a:rPr lang="it-IT" dirty="0" err="1"/>
              <a:t>compensation</a:t>
            </a:r>
            <a:r>
              <a:rPr lang="it-IT" dirty="0"/>
              <a:t> </a:t>
            </a:r>
            <a:r>
              <a:rPr lang="it-IT" dirty="0" err="1"/>
              <a:t>insurance</a:t>
            </a:r>
            <a:r>
              <a:rPr lang="it-IT" dirty="0"/>
              <a:t> </a:t>
            </a:r>
            <a:r>
              <a:rPr lang="it-IT" dirty="0" err="1"/>
              <a:t>may</a:t>
            </a:r>
            <a:r>
              <a:rPr lang="it-IT" dirty="0"/>
              <a:t> be </a:t>
            </a:r>
            <a:r>
              <a:rPr lang="it-IT" dirty="0" err="1"/>
              <a:t>necessary</a:t>
            </a:r>
            <a:r>
              <a:rPr lang="it-IT" dirty="0"/>
              <a:t> </a:t>
            </a:r>
            <a:r>
              <a:rPr lang="it-IT" dirty="0" err="1"/>
              <a:t>if</a:t>
            </a:r>
            <a:r>
              <a:rPr lang="it-IT" dirty="0"/>
              <a:t> </a:t>
            </a:r>
            <a:r>
              <a:rPr lang="it-IT" dirty="0" err="1"/>
              <a:t>hiring</a:t>
            </a:r>
            <a:r>
              <a:rPr lang="it-IT" dirty="0"/>
              <a:t> </a:t>
            </a:r>
            <a:r>
              <a:rPr lang="it-IT" dirty="0" err="1"/>
              <a:t>employees</a:t>
            </a:r>
            <a:r>
              <a:rPr lang="it-IT" dirty="0"/>
              <a:t>. </a:t>
            </a:r>
            <a:endParaRPr lang="it-IT" dirty="0" smtClean="0"/>
          </a:p>
          <a:p>
            <a:pPr algn="just"/>
            <a:endParaRPr lang="it-IT" dirty="0"/>
          </a:p>
          <a:p>
            <a:r>
              <a:rPr lang="it-IT" dirty="0" err="1" smtClean="0"/>
              <a:t>This</a:t>
            </a:r>
            <a:r>
              <a:rPr lang="it-IT" dirty="0" smtClean="0"/>
              <a:t> </a:t>
            </a:r>
            <a:r>
              <a:rPr lang="it-IT" dirty="0" err="1"/>
              <a:t>insurance</a:t>
            </a:r>
            <a:r>
              <a:rPr lang="it-IT" dirty="0"/>
              <a:t> </a:t>
            </a:r>
            <a:r>
              <a:rPr lang="it-IT" dirty="0" err="1"/>
              <a:t>helps</a:t>
            </a:r>
            <a:r>
              <a:rPr lang="it-IT" dirty="0"/>
              <a:t> </a:t>
            </a:r>
            <a:r>
              <a:rPr lang="it-IT" dirty="0" err="1"/>
              <a:t>pay</a:t>
            </a:r>
            <a:r>
              <a:rPr lang="it-IT" dirty="0"/>
              <a:t> the </a:t>
            </a:r>
            <a:r>
              <a:rPr lang="it-IT" dirty="0" err="1"/>
              <a:t>costs</a:t>
            </a:r>
            <a:r>
              <a:rPr lang="it-IT" dirty="0"/>
              <a:t> </a:t>
            </a:r>
            <a:r>
              <a:rPr lang="it-IT" dirty="0" err="1"/>
              <a:t>incurred</a:t>
            </a:r>
            <a:r>
              <a:rPr lang="it-IT" dirty="0"/>
              <a:t> </a:t>
            </a:r>
            <a:r>
              <a:rPr lang="it-IT" dirty="0" err="1"/>
              <a:t>through</a:t>
            </a:r>
            <a:r>
              <a:rPr lang="it-IT" dirty="0"/>
              <a:t> an </a:t>
            </a:r>
            <a:r>
              <a:rPr lang="it-IT" dirty="0" err="1"/>
              <a:t>accident</a:t>
            </a:r>
            <a:r>
              <a:rPr lang="it-IT" dirty="0"/>
              <a:t> or </a:t>
            </a:r>
            <a:r>
              <a:rPr lang="it-IT" dirty="0" err="1"/>
              <a:t>injury</a:t>
            </a:r>
            <a:r>
              <a:rPr lang="it-IT" dirty="0"/>
              <a:t> </a:t>
            </a:r>
            <a:r>
              <a:rPr lang="it-IT" dirty="0" err="1"/>
              <a:t>at</a:t>
            </a:r>
            <a:r>
              <a:rPr lang="it-IT" dirty="0"/>
              <a:t> the </a:t>
            </a:r>
            <a:r>
              <a:rPr lang="it-IT" dirty="0" err="1"/>
              <a:t>workplace</a:t>
            </a:r>
            <a:r>
              <a:rPr lang="it-IT" dirty="0"/>
              <a:t>.</a:t>
            </a:r>
          </a:p>
          <a:p>
            <a:endParaRPr lang="it-IT" dirty="0"/>
          </a:p>
        </p:txBody>
      </p:sp>
      <p:pic>
        <p:nvPicPr>
          <p:cNvPr id="7" name="Immagine 6"/>
          <p:cNvPicPr>
            <a:picLocks noChangeAspect="1"/>
          </p:cNvPicPr>
          <p:nvPr/>
        </p:nvPicPr>
        <p:blipFill>
          <a:blip r:embed="rId4" cstate="print"/>
          <a:stretch>
            <a:fillRect/>
          </a:stretch>
        </p:blipFill>
        <p:spPr>
          <a:xfrm>
            <a:off x="7812360" y="0"/>
            <a:ext cx="823021" cy="548680"/>
          </a:xfrm>
          <a:prstGeom prst="rect">
            <a:avLst/>
          </a:prstGeom>
        </p:spPr>
      </p:pic>
      <p:sp>
        <p:nvSpPr>
          <p:cNvPr id="8" name="Rettangolo 7"/>
          <p:cNvSpPr/>
          <p:nvPr/>
        </p:nvSpPr>
        <p:spPr>
          <a:xfrm>
            <a:off x="1115616" y="44624"/>
            <a:ext cx="7126640" cy="584775"/>
          </a:xfrm>
          <a:prstGeom prst="rect">
            <a:avLst/>
          </a:prstGeom>
        </p:spPr>
        <p:txBody>
          <a:bodyPr wrap="square">
            <a:spAutoFit/>
          </a:bodyPr>
          <a:lstStyle/>
          <a:p>
            <a:pPr algn="ctr"/>
            <a:r>
              <a:rPr lang="it-IT" sz="3200" b="1" dirty="0" smtClean="0">
                <a:solidFill>
                  <a:srgbClr val="FF0000"/>
                </a:solidFill>
              </a:rPr>
              <a:t>….. SERVICES </a:t>
            </a:r>
            <a:endParaRPr lang="it-IT" sz="3200" dirty="0">
              <a:solidFill>
                <a:srgbClr val="FF0000"/>
              </a:solidFill>
            </a:endParaRPr>
          </a:p>
        </p:txBody>
      </p:sp>
      <p:pic>
        <p:nvPicPr>
          <p:cNvPr id="9" name="Immagine 8" descr="http://eacea.ec.europa.eu/img/logos/erasmus_plus/eu_flag_co_funded_pos_%5brgb%5d_right.jpg"/>
          <p:cNvPicPr/>
          <p:nvPr/>
        </p:nvPicPr>
        <p:blipFill>
          <a:blip r:embed="rId5" cstate="print"/>
          <a:srcRect l="5336" t="15705" r="67053" b="17342"/>
          <a:stretch>
            <a:fillRect/>
          </a:stretch>
        </p:blipFill>
        <p:spPr bwMode="auto">
          <a:xfrm>
            <a:off x="0" y="0"/>
            <a:ext cx="1133475" cy="771525"/>
          </a:xfrm>
          <a:prstGeom prst="rect">
            <a:avLst/>
          </a:prstGeom>
          <a:noFill/>
          <a:ln w="9525">
            <a:noFill/>
            <a:miter lim="800000"/>
            <a:headEnd/>
            <a:tailEnd/>
          </a:ln>
        </p:spPr>
      </p:pic>
    </p:spTree>
    <p:extLst>
      <p:ext uri="{BB962C8B-B14F-4D97-AF65-F5344CB8AC3E}">
        <p14:creationId xmlns:p14="http://schemas.microsoft.com/office/powerpoint/2010/main" val="1157065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131839" y="404665"/>
            <a:ext cx="4968553" cy="6048672"/>
          </a:xfrm>
        </p:spPr>
        <p:txBody>
          <a:bodyPr>
            <a:normAutofit/>
          </a:bodyPr>
          <a:lstStyle/>
          <a:p>
            <a:pPr algn="just"/>
            <a:endParaRPr lang="it-IT" dirty="0" smtClean="0"/>
          </a:p>
          <a:p>
            <a:endParaRPr lang="it-IT"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836712"/>
            <a:ext cx="2016224" cy="2520280"/>
          </a:xfrm>
          <a:prstGeom prst="rect">
            <a:avLst/>
          </a:prstGeom>
        </p:spPr>
      </p:pic>
      <p:sp>
        <p:nvSpPr>
          <p:cNvPr id="4" name="Rettangolo 3"/>
          <p:cNvSpPr/>
          <p:nvPr/>
        </p:nvSpPr>
        <p:spPr>
          <a:xfrm>
            <a:off x="3995936" y="836712"/>
            <a:ext cx="4752528" cy="4893647"/>
          </a:xfrm>
          <a:prstGeom prst="rect">
            <a:avLst/>
          </a:prstGeom>
        </p:spPr>
        <p:txBody>
          <a:bodyPr wrap="square">
            <a:spAutoFit/>
          </a:bodyPr>
          <a:lstStyle/>
          <a:p>
            <a:pPr>
              <a:buFont typeface="Arial" pitchFamily="34" charset="0"/>
              <a:buChar char="•"/>
            </a:pPr>
            <a:r>
              <a:rPr lang="it-IT" sz="2400" dirty="0" smtClean="0"/>
              <a:t>Create marketing </a:t>
            </a:r>
            <a:r>
              <a:rPr lang="it-IT" sz="2400" dirty="0" err="1" smtClean="0"/>
              <a:t>materials</a:t>
            </a:r>
            <a:r>
              <a:rPr lang="it-IT" sz="2400" dirty="0" smtClean="0"/>
              <a:t>, </a:t>
            </a:r>
            <a:r>
              <a:rPr lang="it-IT" sz="2400" dirty="0" err="1" smtClean="0"/>
              <a:t>such</a:t>
            </a:r>
            <a:r>
              <a:rPr lang="it-IT" sz="2400" dirty="0" smtClean="0"/>
              <a:t> </a:t>
            </a:r>
            <a:r>
              <a:rPr lang="it-IT" sz="2400" dirty="0" err="1" smtClean="0"/>
              <a:t>as</a:t>
            </a:r>
            <a:r>
              <a:rPr lang="it-IT" sz="2400" dirty="0" smtClean="0"/>
              <a:t> </a:t>
            </a:r>
            <a:r>
              <a:rPr lang="it-IT" sz="2400" dirty="0" err="1" smtClean="0"/>
              <a:t>brochures</a:t>
            </a:r>
            <a:r>
              <a:rPr lang="it-IT" sz="2400" dirty="0" smtClean="0"/>
              <a:t>, business </a:t>
            </a:r>
            <a:r>
              <a:rPr lang="it-IT" sz="2400" dirty="0" err="1" smtClean="0"/>
              <a:t>cards</a:t>
            </a:r>
            <a:r>
              <a:rPr lang="it-IT" sz="2400" dirty="0" smtClean="0"/>
              <a:t> and </a:t>
            </a:r>
            <a:r>
              <a:rPr lang="it-IT" sz="2400" dirty="0" err="1" smtClean="0"/>
              <a:t>flyers</a:t>
            </a:r>
            <a:r>
              <a:rPr lang="it-IT" sz="2400" dirty="0" smtClean="0"/>
              <a:t> </a:t>
            </a:r>
            <a:r>
              <a:rPr lang="it-IT" sz="2400" dirty="0" err="1" smtClean="0"/>
              <a:t>to</a:t>
            </a:r>
            <a:r>
              <a:rPr lang="it-IT" sz="2400" dirty="0" smtClean="0"/>
              <a:t> </a:t>
            </a:r>
            <a:r>
              <a:rPr lang="it-IT" sz="2400" dirty="0" err="1" smtClean="0"/>
              <a:t>promote</a:t>
            </a:r>
            <a:r>
              <a:rPr lang="it-IT" sz="2400" dirty="0" smtClean="0"/>
              <a:t> </a:t>
            </a:r>
            <a:r>
              <a:rPr lang="it-IT" sz="2400" dirty="0" err="1" smtClean="0"/>
              <a:t>your</a:t>
            </a:r>
            <a:r>
              <a:rPr lang="it-IT" sz="2400" dirty="0" smtClean="0"/>
              <a:t> </a:t>
            </a:r>
            <a:r>
              <a:rPr lang="it-IT" sz="2400" dirty="0" err="1" smtClean="0"/>
              <a:t>travel</a:t>
            </a:r>
            <a:r>
              <a:rPr lang="it-IT" sz="2400" dirty="0" smtClean="0"/>
              <a:t> </a:t>
            </a:r>
            <a:r>
              <a:rPr lang="it-IT" sz="2400" dirty="0" err="1" smtClean="0"/>
              <a:t>agency</a:t>
            </a:r>
            <a:r>
              <a:rPr lang="it-IT" sz="2400" dirty="0" smtClean="0"/>
              <a:t>. </a:t>
            </a:r>
          </a:p>
          <a:p>
            <a:pPr>
              <a:buFont typeface="Arial" pitchFamily="34" charset="0"/>
              <a:buChar char="•"/>
            </a:pPr>
            <a:endParaRPr lang="it-IT" sz="2400" dirty="0" smtClean="0"/>
          </a:p>
          <a:p>
            <a:pPr>
              <a:buFont typeface="Arial" pitchFamily="34" charset="0"/>
              <a:buChar char="•"/>
            </a:pPr>
            <a:r>
              <a:rPr lang="it-IT" sz="2400" dirty="0" err="1" smtClean="0"/>
              <a:t>Build</a:t>
            </a:r>
            <a:r>
              <a:rPr lang="it-IT" sz="2400" dirty="0" smtClean="0"/>
              <a:t> a client </a:t>
            </a:r>
            <a:r>
              <a:rPr lang="it-IT" sz="2400" dirty="0" err="1" smtClean="0"/>
              <a:t>list</a:t>
            </a:r>
            <a:r>
              <a:rPr lang="it-IT" sz="2400" dirty="0" smtClean="0"/>
              <a:t> </a:t>
            </a:r>
            <a:r>
              <a:rPr lang="it-IT" sz="2400" dirty="0" err="1" smtClean="0"/>
              <a:t>that</a:t>
            </a:r>
            <a:r>
              <a:rPr lang="it-IT" sz="2400" dirty="0" smtClean="0"/>
              <a:t> </a:t>
            </a:r>
            <a:r>
              <a:rPr lang="it-IT" sz="2400" dirty="0" err="1" smtClean="0"/>
              <a:t>includes</a:t>
            </a:r>
            <a:r>
              <a:rPr lang="it-IT" sz="2400" dirty="0" smtClean="0"/>
              <a:t> </a:t>
            </a:r>
            <a:r>
              <a:rPr lang="it-IT" sz="2400" dirty="0" err="1" smtClean="0"/>
              <a:t>email</a:t>
            </a:r>
            <a:r>
              <a:rPr lang="it-IT" sz="2400" dirty="0" smtClean="0"/>
              <a:t> </a:t>
            </a:r>
            <a:r>
              <a:rPr lang="it-IT" sz="2400" dirty="0" err="1" smtClean="0"/>
              <a:t>addresses</a:t>
            </a:r>
            <a:r>
              <a:rPr lang="it-IT" sz="2400" dirty="0" smtClean="0"/>
              <a:t>, </a:t>
            </a:r>
            <a:r>
              <a:rPr lang="it-IT" sz="2400" dirty="0" err="1" smtClean="0"/>
              <a:t>travel</a:t>
            </a:r>
            <a:r>
              <a:rPr lang="it-IT" sz="2400" dirty="0" smtClean="0"/>
              <a:t> </a:t>
            </a:r>
            <a:r>
              <a:rPr lang="it-IT" sz="2400" dirty="0" err="1" smtClean="0"/>
              <a:t>preferences</a:t>
            </a:r>
            <a:r>
              <a:rPr lang="it-IT" sz="2400" dirty="0" smtClean="0"/>
              <a:t>, </a:t>
            </a:r>
            <a:r>
              <a:rPr lang="it-IT" sz="2400" dirty="0" err="1" smtClean="0"/>
              <a:t>past</a:t>
            </a:r>
            <a:r>
              <a:rPr lang="it-IT" sz="2400" dirty="0" smtClean="0"/>
              <a:t> </a:t>
            </a:r>
            <a:r>
              <a:rPr lang="it-IT" sz="2400" dirty="0" err="1" smtClean="0"/>
              <a:t>travel</a:t>
            </a:r>
            <a:r>
              <a:rPr lang="it-IT" sz="2400" dirty="0" smtClean="0"/>
              <a:t> </a:t>
            </a:r>
            <a:r>
              <a:rPr lang="it-IT" sz="2400" dirty="0" err="1" smtClean="0"/>
              <a:t>destinations</a:t>
            </a:r>
            <a:r>
              <a:rPr lang="it-IT" sz="2400" dirty="0" smtClean="0"/>
              <a:t>. </a:t>
            </a:r>
            <a:r>
              <a:rPr lang="it-IT" sz="2400" dirty="0" err="1" smtClean="0"/>
              <a:t>Send</a:t>
            </a:r>
            <a:r>
              <a:rPr lang="it-IT" sz="2400" dirty="0" smtClean="0"/>
              <a:t> </a:t>
            </a:r>
            <a:r>
              <a:rPr lang="it-IT" sz="2400" dirty="0" err="1" smtClean="0"/>
              <a:t>email</a:t>
            </a:r>
            <a:r>
              <a:rPr lang="it-IT" sz="2400" dirty="0" smtClean="0"/>
              <a:t> </a:t>
            </a:r>
            <a:r>
              <a:rPr lang="it-IT" sz="2400" dirty="0" err="1" smtClean="0"/>
              <a:t>updates</a:t>
            </a:r>
            <a:r>
              <a:rPr lang="it-IT" sz="2400" dirty="0" smtClean="0"/>
              <a:t> </a:t>
            </a:r>
            <a:r>
              <a:rPr lang="it-IT" sz="2400" dirty="0" err="1" smtClean="0"/>
              <a:t>of</a:t>
            </a:r>
            <a:r>
              <a:rPr lang="it-IT" sz="2400" dirty="0" smtClean="0"/>
              <a:t> </a:t>
            </a:r>
            <a:r>
              <a:rPr lang="it-IT" sz="2400" dirty="0" err="1" smtClean="0"/>
              <a:t>travel</a:t>
            </a:r>
            <a:r>
              <a:rPr lang="it-IT" sz="2400" dirty="0" smtClean="0"/>
              <a:t> </a:t>
            </a:r>
            <a:r>
              <a:rPr lang="it-IT" sz="2400" dirty="0" err="1" smtClean="0"/>
              <a:t>specials</a:t>
            </a:r>
            <a:r>
              <a:rPr lang="it-IT" sz="2400" dirty="0" smtClean="0"/>
              <a:t>, </a:t>
            </a:r>
            <a:r>
              <a:rPr lang="it-IT" sz="2400" dirty="0" err="1" smtClean="0"/>
              <a:t>events</a:t>
            </a:r>
            <a:r>
              <a:rPr lang="it-IT" sz="2400" dirty="0" smtClean="0"/>
              <a:t> or </a:t>
            </a:r>
            <a:r>
              <a:rPr lang="it-IT" sz="2400" dirty="0" err="1" smtClean="0"/>
              <a:t>other</a:t>
            </a:r>
            <a:r>
              <a:rPr lang="it-IT" sz="2400" dirty="0" smtClean="0"/>
              <a:t> information </a:t>
            </a:r>
            <a:r>
              <a:rPr lang="it-IT" sz="2400" dirty="0" err="1" smtClean="0"/>
              <a:t>of</a:t>
            </a:r>
            <a:r>
              <a:rPr lang="it-IT" sz="2400" dirty="0" smtClean="0"/>
              <a:t> interest </a:t>
            </a:r>
            <a:r>
              <a:rPr lang="it-IT" sz="2400" dirty="0" err="1" smtClean="0"/>
              <a:t>to</a:t>
            </a:r>
            <a:r>
              <a:rPr lang="it-IT" sz="2400" dirty="0" smtClean="0"/>
              <a:t> </a:t>
            </a:r>
            <a:r>
              <a:rPr lang="it-IT" sz="2400" dirty="0" err="1" smtClean="0"/>
              <a:t>clients</a:t>
            </a:r>
            <a:r>
              <a:rPr lang="it-IT" sz="2400" dirty="0" smtClean="0"/>
              <a:t> </a:t>
            </a:r>
            <a:r>
              <a:rPr lang="it-IT" sz="2400" dirty="0" err="1" smtClean="0"/>
              <a:t>each</a:t>
            </a:r>
            <a:r>
              <a:rPr lang="it-IT" sz="2400" dirty="0" smtClean="0"/>
              <a:t> business </a:t>
            </a:r>
            <a:r>
              <a:rPr lang="it-IT" sz="2400" dirty="0" err="1" smtClean="0"/>
              <a:t>quarter</a:t>
            </a:r>
            <a:r>
              <a:rPr lang="it-IT" sz="2400" dirty="0" smtClean="0"/>
              <a:t> </a:t>
            </a:r>
            <a:r>
              <a:rPr lang="it-IT" sz="2400" dirty="0" err="1" smtClean="0"/>
              <a:t>to</a:t>
            </a:r>
            <a:r>
              <a:rPr lang="it-IT" sz="2400" dirty="0" smtClean="0"/>
              <a:t> </a:t>
            </a:r>
            <a:r>
              <a:rPr lang="it-IT" sz="2400" dirty="0" err="1" smtClean="0"/>
              <a:t>encourage</a:t>
            </a:r>
            <a:r>
              <a:rPr lang="it-IT" sz="2400" dirty="0" smtClean="0"/>
              <a:t> </a:t>
            </a:r>
            <a:r>
              <a:rPr lang="it-IT" sz="2400" dirty="0" err="1" smtClean="0"/>
              <a:t>sales</a:t>
            </a:r>
            <a:r>
              <a:rPr lang="it-IT" sz="2400" dirty="0" smtClean="0"/>
              <a:t>.</a:t>
            </a:r>
            <a:endParaRPr lang="it-IT" sz="2400" dirty="0"/>
          </a:p>
        </p:txBody>
      </p:sp>
    </p:spTree>
    <p:extLst>
      <p:ext uri="{BB962C8B-B14F-4D97-AF65-F5344CB8AC3E}">
        <p14:creationId xmlns:p14="http://schemas.microsoft.com/office/powerpoint/2010/main" val="3023550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211960" y="0"/>
            <a:ext cx="4474840" cy="6007291"/>
          </a:xfrm>
        </p:spPr>
        <p:txBody>
          <a:bodyPr>
            <a:normAutofit fontScale="92500" lnSpcReduction="10000"/>
          </a:bodyPr>
          <a:lstStyle/>
          <a:p>
            <a:endParaRPr lang="it-IT" dirty="0" smtClean="0"/>
          </a:p>
          <a:p>
            <a:endParaRPr lang="it-IT" dirty="0"/>
          </a:p>
          <a:p>
            <a:r>
              <a:rPr lang="it-IT" dirty="0" smtClean="0"/>
              <a:t>Create </a:t>
            </a:r>
            <a:r>
              <a:rPr lang="it-IT" dirty="0"/>
              <a:t>marketing </a:t>
            </a:r>
            <a:r>
              <a:rPr lang="it-IT" dirty="0" err="1"/>
              <a:t>materials</a:t>
            </a:r>
            <a:r>
              <a:rPr lang="it-IT" dirty="0"/>
              <a:t>, </a:t>
            </a:r>
            <a:r>
              <a:rPr lang="it-IT" dirty="0" err="1"/>
              <a:t>such</a:t>
            </a:r>
            <a:r>
              <a:rPr lang="it-IT" dirty="0"/>
              <a:t> </a:t>
            </a:r>
            <a:r>
              <a:rPr lang="it-IT" dirty="0" err="1"/>
              <a:t>as</a:t>
            </a:r>
            <a:r>
              <a:rPr lang="it-IT" dirty="0"/>
              <a:t> </a:t>
            </a:r>
            <a:r>
              <a:rPr lang="it-IT" dirty="0" err="1"/>
              <a:t>brochures</a:t>
            </a:r>
            <a:r>
              <a:rPr lang="it-IT" dirty="0"/>
              <a:t>, business </a:t>
            </a:r>
            <a:r>
              <a:rPr lang="it-IT" dirty="0" err="1"/>
              <a:t>cards</a:t>
            </a:r>
            <a:r>
              <a:rPr lang="it-IT" dirty="0"/>
              <a:t> and </a:t>
            </a:r>
            <a:r>
              <a:rPr lang="it-IT" dirty="0" err="1"/>
              <a:t>flyers</a:t>
            </a:r>
            <a:r>
              <a:rPr lang="it-IT" dirty="0"/>
              <a:t> to </a:t>
            </a:r>
            <a:r>
              <a:rPr lang="it-IT" dirty="0" err="1"/>
              <a:t>promote</a:t>
            </a:r>
            <a:r>
              <a:rPr lang="it-IT" dirty="0"/>
              <a:t> </a:t>
            </a:r>
            <a:r>
              <a:rPr lang="it-IT" dirty="0" err="1"/>
              <a:t>your</a:t>
            </a:r>
            <a:r>
              <a:rPr lang="it-IT" dirty="0"/>
              <a:t> </a:t>
            </a:r>
            <a:r>
              <a:rPr lang="it-IT" dirty="0" err="1"/>
              <a:t>travel</a:t>
            </a:r>
            <a:r>
              <a:rPr lang="it-IT" dirty="0"/>
              <a:t> agency. </a:t>
            </a:r>
            <a:endParaRPr lang="it-IT" dirty="0" smtClean="0"/>
          </a:p>
          <a:p>
            <a:endParaRPr lang="it-IT" dirty="0"/>
          </a:p>
          <a:p>
            <a:r>
              <a:rPr lang="it-IT" dirty="0" err="1" smtClean="0"/>
              <a:t>Build</a:t>
            </a:r>
            <a:r>
              <a:rPr lang="it-IT" dirty="0" smtClean="0"/>
              <a:t> </a:t>
            </a:r>
            <a:r>
              <a:rPr lang="it-IT" dirty="0"/>
              <a:t>a client list </a:t>
            </a:r>
            <a:r>
              <a:rPr lang="it-IT" dirty="0" err="1"/>
              <a:t>that</a:t>
            </a:r>
            <a:r>
              <a:rPr lang="it-IT" dirty="0"/>
              <a:t> </a:t>
            </a:r>
            <a:r>
              <a:rPr lang="it-IT" dirty="0" err="1"/>
              <a:t>includes</a:t>
            </a:r>
            <a:r>
              <a:rPr lang="it-IT" dirty="0"/>
              <a:t> email </a:t>
            </a:r>
            <a:r>
              <a:rPr lang="it-IT" dirty="0" err="1"/>
              <a:t>addresses</a:t>
            </a:r>
            <a:r>
              <a:rPr lang="it-IT" dirty="0"/>
              <a:t>, </a:t>
            </a:r>
            <a:r>
              <a:rPr lang="it-IT" dirty="0" err="1"/>
              <a:t>travel</a:t>
            </a:r>
            <a:r>
              <a:rPr lang="it-IT" dirty="0"/>
              <a:t> </a:t>
            </a:r>
            <a:r>
              <a:rPr lang="it-IT" dirty="0" err="1"/>
              <a:t>preferences</a:t>
            </a:r>
            <a:r>
              <a:rPr lang="it-IT" dirty="0"/>
              <a:t>, </a:t>
            </a:r>
            <a:r>
              <a:rPr lang="it-IT" dirty="0" err="1"/>
              <a:t>past</a:t>
            </a:r>
            <a:r>
              <a:rPr lang="it-IT" dirty="0"/>
              <a:t> </a:t>
            </a:r>
            <a:r>
              <a:rPr lang="it-IT" dirty="0" err="1"/>
              <a:t>travel</a:t>
            </a:r>
            <a:r>
              <a:rPr lang="it-IT" dirty="0"/>
              <a:t> </a:t>
            </a:r>
            <a:r>
              <a:rPr lang="it-IT" dirty="0" err="1"/>
              <a:t>destinations</a:t>
            </a:r>
            <a:r>
              <a:rPr lang="it-IT" dirty="0"/>
              <a:t>. </a:t>
            </a:r>
            <a:r>
              <a:rPr lang="it-IT" dirty="0" err="1"/>
              <a:t>Send</a:t>
            </a:r>
            <a:r>
              <a:rPr lang="it-IT" dirty="0"/>
              <a:t> email </a:t>
            </a:r>
            <a:r>
              <a:rPr lang="it-IT" dirty="0" err="1"/>
              <a:t>updates</a:t>
            </a:r>
            <a:r>
              <a:rPr lang="it-IT" dirty="0"/>
              <a:t> of </a:t>
            </a:r>
            <a:r>
              <a:rPr lang="it-IT" dirty="0" err="1"/>
              <a:t>travel</a:t>
            </a:r>
            <a:r>
              <a:rPr lang="it-IT" dirty="0"/>
              <a:t> </a:t>
            </a:r>
            <a:r>
              <a:rPr lang="it-IT" dirty="0" err="1"/>
              <a:t>specials</a:t>
            </a:r>
            <a:r>
              <a:rPr lang="it-IT" dirty="0"/>
              <a:t>, </a:t>
            </a:r>
            <a:r>
              <a:rPr lang="it-IT" dirty="0" err="1"/>
              <a:t>events</a:t>
            </a:r>
            <a:r>
              <a:rPr lang="it-IT" dirty="0"/>
              <a:t> or </a:t>
            </a:r>
            <a:r>
              <a:rPr lang="it-IT" dirty="0" err="1"/>
              <a:t>other</a:t>
            </a:r>
            <a:r>
              <a:rPr lang="it-IT" dirty="0"/>
              <a:t> information of </a:t>
            </a:r>
            <a:r>
              <a:rPr lang="it-IT" dirty="0" err="1"/>
              <a:t>interest</a:t>
            </a:r>
            <a:r>
              <a:rPr lang="it-IT" dirty="0"/>
              <a:t> to clients </a:t>
            </a:r>
            <a:r>
              <a:rPr lang="it-IT" dirty="0" err="1"/>
              <a:t>each</a:t>
            </a:r>
            <a:r>
              <a:rPr lang="it-IT" dirty="0"/>
              <a:t> business </a:t>
            </a:r>
            <a:r>
              <a:rPr lang="it-IT" dirty="0" err="1"/>
              <a:t>quarter</a:t>
            </a:r>
            <a:r>
              <a:rPr lang="it-IT" dirty="0"/>
              <a:t> to </a:t>
            </a:r>
            <a:r>
              <a:rPr lang="it-IT" dirty="0" err="1"/>
              <a:t>encourage</a:t>
            </a:r>
            <a:r>
              <a:rPr lang="it-IT" dirty="0"/>
              <a:t> sales.</a:t>
            </a:r>
          </a:p>
          <a:p>
            <a:endParaRPr lang="it-IT" dirty="0"/>
          </a:p>
        </p:txBody>
      </p:sp>
    </p:spTree>
    <p:extLst>
      <p:ext uri="{BB962C8B-B14F-4D97-AF65-F5344CB8AC3E}">
        <p14:creationId xmlns:p14="http://schemas.microsoft.com/office/powerpoint/2010/main" val="2323538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http://www.bplans.com/travel_agency_-_upscale_business_plan/images/76b61c6a5d294525b2c4fc929fda78d9.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60648"/>
            <a:ext cx="7139136" cy="5054252"/>
          </a:xfrm>
          <a:prstGeom prst="rect">
            <a:avLst/>
          </a:prstGeom>
          <a:noFill/>
          <a:ln>
            <a:noFill/>
          </a:ln>
        </p:spPr>
      </p:pic>
    </p:spTree>
    <p:extLst>
      <p:ext uri="{BB962C8B-B14F-4D97-AF65-F5344CB8AC3E}">
        <p14:creationId xmlns:p14="http://schemas.microsoft.com/office/powerpoint/2010/main" val="1863746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416228" y="1124744"/>
            <a:ext cx="5544616" cy="5262979"/>
          </a:xfrm>
          <a:prstGeom prst="rect">
            <a:avLst/>
          </a:prstGeom>
        </p:spPr>
        <p:txBody>
          <a:bodyPr wrap="square">
            <a:spAutoFit/>
          </a:bodyPr>
          <a:lstStyle/>
          <a:p>
            <a:pPr lvl="0"/>
            <a:r>
              <a:rPr lang="it-IT" sz="2400" b="1" u="sng" dirty="0" err="1" smtClean="0"/>
              <a:t>Products</a:t>
            </a:r>
            <a:r>
              <a:rPr lang="it-IT" sz="2400" b="1" u="sng" dirty="0" smtClean="0"/>
              <a:t> and/or </a:t>
            </a:r>
            <a:r>
              <a:rPr lang="it-IT" sz="2400" b="1" u="sng" dirty="0" err="1" smtClean="0"/>
              <a:t>services</a:t>
            </a:r>
            <a:r>
              <a:rPr lang="it-IT" sz="2400" dirty="0" smtClean="0"/>
              <a:t>. </a:t>
            </a:r>
          </a:p>
          <a:p>
            <a:pPr lvl="0"/>
            <a:r>
              <a:rPr lang="it-IT" sz="2400" dirty="0" err="1" smtClean="0"/>
              <a:t>You</a:t>
            </a:r>
            <a:r>
              <a:rPr lang="it-IT" sz="2400" dirty="0" smtClean="0"/>
              <a:t> </a:t>
            </a:r>
            <a:r>
              <a:rPr lang="it-IT" sz="2400" dirty="0" err="1" smtClean="0"/>
              <a:t>need</a:t>
            </a:r>
            <a:r>
              <a:rPr lang="it-IT" sz="2400" dirty="0" smtClean="0"/>
              <a:t> to </a:t>
            </a:r>
            <a:r>
              <a:rPr lang="it-IT" sz="2400" dirty="0" err="1" smtClean="0"/>
              <a:t>outline</a:t>
            </a:r>
            <a:r>
              <a:rPr lang="it-IT" sz="2400" dirty="0" smtClean="0"/>
              <a:t> the </a:t>
            </a:r>
            <a:r>
              <a:rPr lang="it-IT" sz="2400" dirty="0" err="1" smtClean="0"/>
              <a:t>products</a:t>
            </a:r>
            <a:r>
              <a:rPr lang="it-IT" sz="2400" dirty="0" smtClean="0"/>
              <a:t> and/or </a:t>
            </a:r>
            <a:r>
              <a:rPr lang="it-IT" sz="2400" dirty="0" err="1" smtClean="0"/>
              <a:t>services</a:t>
            </a:r>
            <a:r>
              <a:rPr lang="it-IT" sz="2400" dirty="0" smtClean="0"/>
              <a:t> </a:t>
            </a:r>
            <a:r>
              <a:rPr lang="it-IT" sz="2400" dirty="0" err="1" smtClean="0"/>
              <a:t>your</a:t>
            </a:r>
            <a:r>
              <a:rPr lang="it-IT" sz="2400" dirty="0" smtClean="0"/>
              <a:t> business </a:t>
            </a:r>
            <a:r>
              <a:rPr lang="it-IT" sz="2400" dirty="0" err="1" smtClean="0"/>
              <a:t>will</a:t>
            </a:r>
            <a:r>
              <a:rPr lang="it-IT" sz="2400" dirty="0" smtClean="0"/>
              <a:t> be </a:t>
            </a:r>
            <a:r>
              <a:rPr lang="it-IT" sz="2400" dirty="0" err="1" smtClean="0"/>
              <a:t>providing</a:t>
            </a:r>
            <a:r>
              <a:rPr lang="it-IT" sz="2400" dirty="0" smtClean="0"/>
              <a:t> for </a:t>
            </a:r>
            <a:r>
              <a:rPr lang="it-IT" sz="2400" dirty="0" err="1" smtClean="0"/>
              <a:t>tourists</a:t>
            </a:r>
            <a:r>
              <a:rPr lang="it-IT" sz="2400" dirty="0" smtClean="0"/>
              <a:t>.</a:t>
            </a:r>
          </a:p>
          <a:p>
            <a:pPr lvl="0"/>
            <a:r>
              <a:rPr lang="it-IT" sz="2400" b="1" u="sng" dirty="0" smtClean="0"/>
              <a:t>Analysis of the market</a:t>
            </a:r>
            <a:endParaRPr lang="it-IT" sz="2400" dirty="0"/>
          </a:p>
          <a:p>
            <a:pPr lvl="0"/>
            <a:r>
              <a:rPr lang="it-IT" sz="2400" dirty="0" err="1" smtClean="0"/>
              <a:t>Provide</a:t>
            </a:r>
            <a:r>
              <a:rPr lang="it-IT" sz="2400" dirty="0" smtClean="0"/>
              <a:t> information </a:t>
            </a:r>
            <a:r>
              <a:rPr lang="it-IT" sz="2400" dirty="0" err="1" smtClean="0"/>
              <a:t>about</a:t>
            </a:r>
            <a:r>
              <a:rPr lang="it-IT" sz="2400" dirty="0" smtClean="0"/>
              <a:t> </a:t>
            </a:r>
            <a:r>
              <a:rPr lang="it-IT" sz="2400" dirty="0" err="1" smtClean="0"/>
              <a:t>your</a:t>
            </a:r>
            <a:r>
              <a:rPr lang="it-IT" sz="2400" dirty="0" smtClean="0"/>
              <a:t> target market and </a:t>
            </a:r>
            <a:r>
              <a:rPr lang="it-IT" sz="2400" dirty="0" err="1" smtClean="0"/>
              <a:t>your</a:t>
            </a:r>
            <a:r>
              <a:rPr lang="it-IT" sz="2400" dirty="0" smtClean="0"/>
              <a:t> </a:t>
            </a:r>
            <a:r>
              <a:rPr lang="it-IT" sz="2400" dirty="0" err="1" smtClean="0"/>
              <a:t>competition</a:t>
            </a:r>
            <a:r>
              <a:rPr lang="it-IT" sz="2400" dirty="0" smtClean="0"/>
              <a:t>.</a:t>
            </a:r>
          </a:p>
          <a:p>
            <a:pPr lvl="0"/>
            <a:r>
              <a:rPr lang="it-IT" sz="2400" b="1" u="sng" dirty="0" err="1" smtClean="0"/>
              <a:t>Tourism</a:t>
            </a:r>
            <a:r>
              <a:rPr lang="it-IT" sz="2400" b="1" u="sng" dirty="0" smtClean="0"/>
              <a:t> business </a:t>
            </a:r>
            <a:r>
              <a:rPr lang="it-IT" sz="2400" b="1" u="sng" dirty="0" err="1" smtClean="0"/>
              <a:t>strategy</a:t>
            </a:r>
            <a:r>
              <a:rPr lang="it-IT" sz="2400" dirty="0" smtClean="0"/>
              <a:t>. </a:t>
            </a:r>
          </a:p>
          <a:p>
            <a:pPr lvl="0"/>
            <a:r>
              <a:rPr lang="it-IT" sz="2400" dirty="0" err="1" smtClean="0"/>
              <a:t>Describe</a:t>
            </a:r>
            <a:r>
              <a:rPr lang="it-IT" sz="2400" dirty="0" smtClean="0"/>
              <a:t> </a:t>
            </a:r>
            <a:r>
              <a:rPr lang="it-IT" sz="2400" dirty="0" err="1" smtClean="0"/>
              <a:t>how</a:t>
            </a:r>
            <a:r>
              <a:rPr lang="it-IT" sz="2400" dirty="0" smtClean="0"/>
              <a:t> </a:t>
            </a:r>
            <a:r>
              <a:rPr lang="it-IT" sz="2400" dirty="0" err="1" smtClean="0"/>
              <a:t>you</a:t>
            </a:r>
            <a:r>
              <a:rPr lang="it-IT" sz="2400" dirty="0" smtClean="0"/>
              <a:t> </a:t>
            </a:r>
            <a:r>
              <a:rPr lang="it-IT" sz="2400" dirty="0" err="1" smtClean="0"/>
              <a:t>plan</a:t>
            </a:r>
            <a:r>
              <a:rPr lang="it-IT" sz="2400" dirty="0" smtClean="0"/>
              <a:t> on </a:t>
            </a:r>
            <a:r>
              <a:rPr lang="it-IT" sz="2400" dirty="0" err="1" smtClean="0"/>
              <a:t>running</a:t>
            </a:r>
            <a:r>
              <a:rPr lang="it-IT" sz="2400" dirty="0" smtClean="0"/>
              <a:t> </a:t>
            </a:r>
            <a:r>
              <a:rPr lang="it-IT" sz="2400" dirty="0" err="1" smtClean="0"/>
              <a:t>your</a:t>
            </a:r>
            <a:r>
              <a:rPr lang="it-IT" sz="2400" dirty="0" smtClean="0"/>
              <a:t> business, marketing </a:t>
            </a:r>
            <a:r>
              <a:rPr lang="it-IT" sz="2400" dirty="0" err="1" smtClean="0"/>
              <a:t>your</a:t>
            </a:r>
            <a:r>
              <a:rPr lang="it-IT" sz="2400" dirty="0" smtClean="0"/>
              <a:t> business and </a:t>
            </a:r>
            <a:r>
              <a:rPr lang="it-IT" sz="2400" dirty="0" err="1" smtClean="0"/>
              <a:t>pricing</a:t>
            </a:r>
            <a:r>
              <a:rPr lang="it-IT" sz="2400" dirty="0" smtClean="0"/>
              <a:t> </a:t>
            </a:r>
            <a:r>
              <a:rPr lang="it-IT" sz="2400" dirty="0" err="1" smtClean="0"/>
              <a:t>your</a:t>
            </a:r>
            <a:r>
              <a:rPr lang="it-IT" sz="2400" dirty="0" smtClean="0"/>
              <a:t> </a:t>
            </a:r>
            <a:r>
              <a:rPr lang="it-IT" sz="2400" dirty="0" err="1" smtClean="0"/>
              <a:t>product</a:t>
            </a:r>
            <a:r>
              <a:rPr lang="it-IT" sz="2400" dirty="0" smtClean="0"/>
              <a:t> or service.</a:t>
            </a:r>
          </a:p>
          <a:p>
            <a:r>
              <a:rPr lang="it-IT" sz="2400" b="1" u="sng" dirty="0" smtClean="0"/>
              <a:t>Financial </a:t>
            </a:r>
            <a:r>
              <a:rPr lang="it-IT" sz="2400" b="1" u="sng" dirty="0" err="1" smtClean="0"/>
              <a:t>summary</a:t>
            </a:r>
            <a:endParaRPr lang="it-IT" sz="2400" b="1" u="sng" dirty="0" smtClean="0"/>
          </a:p>
          <a:p>
            <a:r>
              <a:rPr lang="it-IT" sz="2400" dirty="0" smtClean="0"/>
              <a:t>State </a:t>
            </a:r>
            <a:r>
              <a:rPr lang="it-IT" sz="2400" dirty="0" err="1" smtClean="0"/>
              <a:t>your</a:t>
            </a:r>
            <a:r>
              <a:rPr lang="it-IT" sz="2400" dirty="0" smtClean="0"/>
              <a:t> </a:t>
            </a:r>
            <a:r>
              <a:rPr lang="it-IT" sz="2400" dirty="0" err="1" smtClean="0"/>
              <a:t>projections</a:t>
            </a:r>
            <a:r>
              <a:rPr lang="it-IT" sz="2400" dirty="0" smtClean="0"/>
              <a:t> for </a:t>
            </a:r>
            <a:r>
              <a:rPr lang="it-IT" sz="2400" dirty="0" err="1" smtClean="0"/>
              <a:t>your</a:t>
            </a:r>
            <a:r>
              <a:rPr lang="it-IT" sz="2400" dirty="0" smtClean="0"/>
              <a:t> </a:t>
            </a:r>
            <a:r>
              <a:rPr lang="it-IT" sz="2400" dirty="0" err="1" smtClean="0"/>
              <a:t>business's</a:t>
            </a:r>
            <a:r>
              <a:rPr lang="it-IT" sz="2400" dirty="0" smtClean="0"/>
              <a:t> </a:t>
            </a:r>
            <a:r>
              <a:rPr lang="it-IT" sz="2400" dirty="0" err="1" smtClean="0"/>
              <a:t>expenses</a:t>
            </a:r>
            <a:r>
              <a:rPr lang="it-IT" sz="2400" dirty="0" smtClean="0"/>
              <a:t> and </a:t>
            </a:r>
            <a:r>
              <a:rPr lang="it-IT" sz="2400" dirty="0" err="1" smtClean="0"/>
              <a:t>income</a:t>
            </a:r>
            <a:endParaRPr lang="it-IT" sz="2400" dirty="0"/>
          </a:p>
        </p:txBody>
      </p:sp>
      <p:pic>
        <p:nvPicPr>
          <p:cNvPr id="3" name="Segnaposto contenuto 3" descr="Develop a Tourism Business Step 5.jp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490840">
            <a:off x="409886" y="1215742"/>
            <a:ext cx="2596455" cy="2246283"/>
          </a:xfrm>
          <a:prstGeom prst="rect">
            <a:avLst/>
          </a:prstGeom>
          <a:noFill/>
          <a:ln>
            <a:noFill/>
          </a:ln>
        </p:spPr>
      </p:pic>
    </p:spTree>
    <p:extLst>
      <p:ext uri="{BB962C8B-B14F-4D97-AF65-F5344CB8AC3E}">
        <p14:creationId xmlns:p14="http://schemas.microsoft.com/office/powerpoint/2010/main" val="4211705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1556792"/>
            <a:ext cx="8280920" cy="4195481"/>
          </a:xfrm>
        </p:spPr>
        <p:txBody>
          <a:bodyPr>
            <a:normAutofit/>
          </a:bodyPr>
          <a:lstStyle/>
          <a:p>
            <a:pPr marL="0" indent="0" algn="ctr">
              <a:buNone/>
            </a:pPr>
            <a:r>
              <a:rPr lang="en-US" sz="2800" b="1" dirty="0" smtClean="0"/>
              <a:t>HOPING TO START A LONG-LASTING MUTUAL COOPERATION,</a:t>
            </a:r>
          </a:p>
          <a:p>
            <a:pPr marL="0" indent="0" algn="ctr">
              <a:buNone/>
            </a:pPr>
            <a:r>
              <a:rPr lang="en-US" sz="2800" b="1" dirty="0" smtClean="0"/>
              <a:t> WE THANK </a:t>
            </a:r>
          </a:p>
          <a:p>
            <a:pPr marL="0" indent="0" algn="ctr">
              <a:buNone/>
            </a:pPr>
            <a:r>
              <a:rPr lang="en-US" sz="2800" b="1" dirty="0" smtClean="0"/>
              <a:t>ERASMUS+  AND THE NATIONAL AGENCIES FOR GIVING US THIS OPPORTUNITY </a:t>
            </a:r>
          </a:p>
          <a:p>
            <a:pPr marL="0" indent="0" algn="ctr">
              <a:buNone/>
            </a:pPr>
            <a:r>
              <a:rPr lang="en-US" sz="2800" b="1" dirty="0" smtClean="0"/>
              <a:t>AND … </a:t>
            </a:r>
          </a:p>
          <a:p>
            <a:pPr marL="0" indent="0" algn="ctr">
              <a:buNone/>
            </a:pPr>
            <a:r>
              <a:rPr lang="en-US" sz="2800" b="1" dirty="0" smtClean="0"/>
              <a:t>ALL OF YOU FOR YOUR PRECIOUS ATTENTION!!!</a:t>
            </a:r>
            <a:endParaRPr lang="it-IT" sz="2800" b="1" dirty="0"/>
          </a:p>
        </p:txBody>
      </p:sp>
      <p:pic>
        <p:nvPicPr>
          <p:cNvPr id="4" name="Immagine 3"/>
          <p:cNvPicPr>
            <a:picLocks noChangeAspect="1"/>
          </p:cNvPicPr>
          <p:nvPr/>
        </p:nvPicPr>
        <p:blipFill>
          <a:blip r:embed="rId2" cstate="print"/>
          <a:stretch>
            <a:fillRect/>
          </a:stretch>
        </p:blipFill>
        <p:spPr>
          <a:xfrm>
            <a:off x="7735280" y="641310"/>
            <a:ext cx="725152" cy="483434"/>
          </a:xfrm>
          <a:prstGeom prst="rect">
            <a:avLst/>
          </a:prstGeom>
        </p:spPr>
      </p:pic>
      <p:pic>
        <p:nvPicPr>
          <p:cNvPr id="5" name="Immagine 4"/>
          <p:cNvPicPr>
            <a:picLocks noChangeAspect="1"/>
          </p:cNvPicPr>
          <p:nvPr/>
        </p:nvPicPr>
        <p:blipFill>
          <a:blip r:embed="rId2" cstate="print"/>
          <a:stretch>
            <a:fillRect/>
          </a:stretch>
        </p:blipFill>
        <p:spPr>
          <a:xfrm>
            <a:off x="323528" y="4606821"/>
            <a:ext cx="725152" cy="483434"/>
          </a:xfrm>
          <a:prstGeom prst="rect">
            <a:avLst/>
          </a:prstGeom>
        </p:spPr>
      </p:pic>
      <p:pic>
        <p:nvPicPr>
          <p:cNvPr id="6" name="Immagine 5"/>
          <p:cNvPicPr>
            <a:picLocks noChangeAspect="1"/>
          </p:cNvPicPr>
          <p:nvPr/>
        </p:nvPicPr>
        <p:blipFill>
          <a:blip r:embed="rId2" cstate="print"/>
          <a:stretch>
            <a:fillRect/>
          </a:stretch>
        </p:blipFill>
        <p:spPr>
          <a:xfrm>
            <a:off x="1259632" y="5877272"/>
            <a:ext cx="725152" cy="483434"/>
          </a:xfrm>
          <a:prstGeom prst="rect">
            <a:avLst/>
          </a:prstGeom>
        </p:spPr>
      </p:pic>
      <p:pic>
        <p:nvPicPr>
          <p:cNvPr id="7" name="Immagine 6" descr="http://eacea.ec.europa.eu/img/logos/erasmus_plus/eu_flag_co_funded_pos_%5brgb%5d_right.jpg"/>
          <p:cNvPicPr/>
          <p:nvPr/>
        </p:nvPicPr>
        <p:blipFill>
          <a:blip r:embed="rId3" cstate="print"/>
          <a:srcRect l="5336" t="15705" r="67053" b="17342"/>
          <a:stretch>
            <a:fillRect/>
          </a:stretch>
        </p:blipFill>
        <p:spPr bwMode="auto">
          <a:xfrm>
            <a:off x="251520" y="116632"/>
            <a:ext cx="1133475" cy="771525"/>
          </a:xfrm>
          <a:prstGeom prst="rect">
            <a:avLst/>
          </a:prstGeom>
          <a:noFill/>
          <a:ln w="9525">
            <a:noFill/>
            <a:miter lim="800000"/>
            <a:headEnd/>
            <a:tailEnd/>
          </a:ln>
        </p:spPr>
      </p:pic>
    </p:spTree>
    <p:extLst>
      <p:ext uri="{BB962C8B-B14F-4D97-AF65-F5344CB8AC3E}">
        <p14:creationId xmlns:p14="http://schemas.microsoft.com/office/powerpoint/2010/main" val="2708678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836712"/>
            <a:ext cx="8136904" cy="5328592"/>
          </a:xfrm>
        </p:spPr>
        <p:txBody>
          <a:bodyPr>
            <a:normAutofit fontScale="90000"/>
          </a:bodyPr>
          <a:lstStyle/>
          <a:p>
            <a:pPr algn="ctr"/>
            <a:r>
              <a:rPr lang="it-IT" dirty="0" smtClean="0"/>
              <a:t/>
            </a:r>
            <a:br>
              <a:rPr lang="it-IT" dirty="0" smtClean="0"/>
            </a:br>
            <a:r>
              <a:rPr lang="it-IT" dirty="0"/>
              <a:t/>
            </a:r>
            <a:br>
              <a:rPr lang="it-IT" dirty="0"/>
            </a:br>
            <a:r>
              <a:rPr lang="it-IT" dirty="0" smtClean="0"/>
              <a:t/>
            </a:r>
            <a:br>
              <a:rPr lang="it-IT" dirty="0" smtClean="0"/>
            </a:br>
            <a:r>
              <a:rPr lang="it-IT" dirty="0"/>
              <a:t/>
            </a:r>
            <a:br>
              <a:rPr lang="it-IT" dirty="0"/>
            </a:br>
            <a:r>
              <a:rPr lang="it-IT" dirty="0" smtClean="0"/>
              <a:t/>
            </a:r>
            <a:br>
              <a:rPr lang="it-IT" dirty="0" smtClean="0"/>
            </a:br>
            <a:r>
              <a:rPr lang="it-IT" sz="6700" dirty="0" smtClean="0"/>
              <a:t>A TRAVEL AGENCY</a:t>
            </a:r>
            <a:r>
              <a:rPr lang="it-IT" dirty="0" smtClean="0"/>
              <a:t/>
            </a:r>
            <a:br>
              <a:rPr lang="it-IT" dirty="0" smtClean="0"/>
            </a:br>
            <a:r>
              <a:rPr lang="it-IT" dirty="0" smtClean="0"/>
              <a:t>in Caserta - ITALY  </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57801">
            <a:off x="306699" y="627323"/>
            <a:ext cx="4359750" cy="3335832"/>
          </a:xfrm>
          <a:prstGeom prst="rect">
            <a:avLst/>
          </a:prstGeom>
          <a:ln>
            <a:solidFill>
              <a:schemeClr val="bg2">
                <a:lumMod val="75000"/>
              </a:schemeClr>
            </a:solidFill>
          </a:ln>
          <a:effectLst>
            <a:reflection blurRad="6350" stA="52000" endA="300" endPos="35000" dir="5400000" sy="-100000" algn="bl" rotWithShape="0"/>
          </a:effectLst>
        </p:spPr>
      </p:pic>
      <p:pic>
        <p:nvPicPr>
          <p:cNvPr id="6" name="Immagine 5"/>
          <p:cNvPicPr>
            <a:picLocks noChangeAspect="1"/>
          </p:cNvPicPr>
          <p:nvPr/>
        </p:nvPicPr>
        <p:blipFill>
          <a:blip r:embed="rId3" cstate="print"/>
          <a:stretch>
            <a:fillRect/>
          </a:stretch>
        </p:blipFill>
        <p:spPr>
          <a:xfrm>
            <a:off x="8028384" y="188640"/>
            <a:ext cx="823021" cy="548680"/>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7754">
            <a:off x="5081274" y="782739"/>
            <a:ext cx="3570765" cy="3493120"/>
          </a:xfrm>
          <a:prstGeom prst="rect">
            <a:avLst/>
          </a:prstGeom>
        </p:spPr>
      </p:pic>
      <p:pic>
        <p:nvPicPr>
          <p:cNvPr id="8" name="Immagine 7" descr="http://eacea.ec.europa.eu/img/logos/erasmus_plus/eu_flag_co_funded_pos_%5brgb%5d_right.jpg"/>
          <p:cNvPicPr/>
          <p:nvPr/>
        </p:nvPicPr>
        <p:blipFill>
          <a:blip r:embed="rId5" cstate="print"/>
          <a:srcRect l="5336" t="15705" r="67053" b="17342"/>
          <a:stretch>
            <a:fillRect/>
          </a:stretch>
        </p:blipFill>
        <p:spPr bwMode="auto">
          <a:xfrm>
            <a:off x="0" y="0"/>
            <a:ext cx="1133475" cy="771525"/>
          </a:xfrm>
          <a:prstGeom prst="rect">
            <a:avLst/>
          </a:prstGeom>
          <a:noFill/>
          <a:ln w="9525">
            <a:noFill/>
            <a:miter lim="800000"/>
            <a:headEnd/>
            <a:tailEnd/>
          </a:ln>
        </p:spPr>
      </p:pic>
    </p:spTree>
    <p:extLst>
      <p:ext uri="{BB962C8B-B14F-4D97-AF65-F5344CB8AC3E}">
        <p14:creationId xmlns:p14="http://schemas.microsoft.com/office/powerpoint/2010/main" val="62055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stretch>
            <a:fillRect/>
          </a:stretch>
        </p:blipFill>
        <p:spPr>
          <a:xfrm>
            <a:off x="1259632" y="116632"/>
            <a:ext cx="725152" cy="483434"/>
          </a:xfrm>
          <a:prstGeom prst="rect">
            <a:avLst/>
          </a:prstGeom>
        </p:spPr>
      </p:pic>
      <p:sp>
        <p:nvSpPr>
          <p:cNvPr id="3" name="Rettangolo 2"/>
          <p:cNvSpPr/>
          <p:nvPr/>
        </p:nvSpPr>
        <p:spPr>
          <a:xfrm>
            <a:off x="3851920" y="1052736"/>
            <a:ext cx="13681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r>
              <a:rPr lang="it-IT" b="1" dirty="0" err="1" smtClean="0">
                <a:solidFill>
                  <a:srgbClr val="FF0000"/>
                </a:solidFill>
              </a:rPr>
              <a:t>Tuzimek</a:t>
            </a:r>
            <a:r>
              <a:rPr lang="it-IT" b="1" dirty="0" smtClean="0">
                <a:solidFill>
                  <a:srgbClr val="FF0000"/>
                </a:solidFill>
              </a:rPr>
              <a:t> Estera</a:t>
            </a:r>
            <a:endParaRPr lang="it-IT" b="1" dirty="0">
              <a:solidFill>
                <a:srgbClr val="FF0000"/>
              </a:solidFill>
            </a:endParaRPr>
          </a:p>
        </p:txBody>
      </p:sp>
      <p:sp>
        <p:nvSpPr>
          <p:cNvPr id="7" name="Rettangolo 6"/>
          <p:cNvSpPr/>
          <p:nvPr/>
        </p:nvSpPr>
        <p:spPr>
          <a:xfrm>
            <a:off x="971600" y="3861048"/>
            <a:ext cx="1426720"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smtClean="0"/>
          </a:p>
          <a:p>
            <a:pPr algn="ctr"/>
            <a:endParaRPr lang="it-IT" dirty="0"/>
          </a:p>
          <a:p>
            <a:pPr algn="ctr"/>
            <a:endParaRPr lang="it-IT" dirty="0" smtClean="0"/>
          </a:p>
          <a:p>
            <a:pPr algn="ctr"/>
            <a:endParaRPr lang="it-IT" sz="1600" dirty="0"/>
          </a:p>
          <a:p>
            <a:pPr algn="ctr"/>
            <a:endParaRPr lang="it-IT" sz="1600" dirty="0" smtClean="0"/>
          </a:p>
          <a:p>
            <a:pPr algn="ctr"/>
            <a:endParaRPr lang="it-IT" sz="1600" b="1" dirty="0" smtClean="0">
              <a:solidFill>
                <a:srgbClr val="FF0000"/>
              </a:solidFill>
            </a:endParaRPr>
          </a:p>
          <a:p>
            <a:pPr algn="ctr"/>
            <a:endParaRPr lang="it-IT" sz="1600" b="1" dirty="0" smtClean="0">
              <a:solidFill>
                <a:srgbClr val="FF0000"/>
              </a:solidFill>
            </a:endParaRPr>
          </a:p>
          <a:p>
            <a:pPr algn="ctr"/>
            <a:endParaRPr lang="it-IT" sz="1600" b="1" dirty="0" smtClean="0">
              <a:solidFill>
                <a:srgbClr val="FF0000"/>
              </a:solidFill>
            </a:endParaRPr>
          </a:p>
          <a:p>
            <a:pPr algn="ctr"/>
            <a:endParaRPr lang="it-IT" sz="1600" b="1" dirty="0" smtClean="0">
              <a:solidFill>
                <a:srgbClr val="FF0000"/>
              </a:solidFill>
            </a:endParaRPr>
          </a:p>
          <a:p>
            <a:pPr algn="ctr"/>
            <a:endParaRPr lang="it-IT" sz="1600" b="1" dirty="0" smtClean="0">
              <a:solidFill>
                <a:srgbClr val="FF0000"/>
              </a:solidFill>
            </a:endParaRPr>
          </a:p>
          <a:p>
            <a:pPr algn="ctr"/>
            <a:r>
              <a:rPr lang="it-IT" sz="1600" b="1" dirty="0" smtClean="0">
                <a:solidFill>
                  <a:srgbClr val="FF0000"/>
                </a:solidFill>
              </a:rPr>
              <a:t> </a:t>
            </a:r>
            <a:r>
              <a:rPr lang="it-IT" sz="1600" b="1" dirty="0" err="1" smtClean="0">
                <a:solidFill>
                  <a:srgbClr val="FF0000"/>
                </a:solidFill>
              </a:rPr>
              <a:t>Narducci</a:t>
            </a:r>
            <a:r>
              <a:rPr lang="it-IT" sz="1600" b="1" dirty="0" smtClean="0">
                <a:solidFill>
                  <a:srgbClr val="FF0000"/>
                </a:solidFill>
              </a:rPr>
              <a:t>         Giulia</a:t>
            </a:r>
          </a:p>
          <a:p>
            <a:pPr algn="ctr"/>
            <a:endParaRPr lang="it-IT" sz="1600" b="1" dirty="0" smtClean="0">
              <a:solidFill>
                <a:srgbClr val="FF0000"/>
              </a:solidFill>
            </a:endParaRPr>
          </a:p>
          <a:p>
            <a:pPr algn="ctr"/>
            <a:endParaRPr lang="it-IT" sz="1600" b="1" dirty="0" smtClean="0">
              <a:solidFill>
                <a:srgbClr val="FF0000"/>
              </a:solidFill>
            </a:endParaRPr>
          </a:p>
          <a:p>
            <a:pPr algn="ctr"/>
            <a:endParaRPr lang="it-IT" sz="1600" b="1" dirty="0" smtClean="0">
              <a:solidFill>
                <a:srgbClr val="FF0000"/>
              </a:solidFill>
            </a:endParaRPr>
          </a:p>
          <a:p>
            <a:pPr algn="ctr"/>
            <a:r>
              <a:rPr lang="it-IT" sz="1600" b="1" dirty="0" smtClean="0">
                <a:solidFill>
                  <a:srgbClr val="FF0000"/>
                </a:solidFill>
              </a:rPr>
              <a:t>		</a:t>
            </a:r>
            <a:endParaRPr lang="it-IT" sz="1600" b="1" dirty="0">
              <a:solidFill>
                <a:srgbClr val="FF0000"/>
              </a:solidFill>
            </a:endParaRPr>
          </a:p>
        </p:txBody>
      </p:sp>
      <p:sp>
        <p:nvSpPr>
          <p:cNvPr id="8" name="Rettangolo 7"/>
          <p:cNvSpPr/>
          <p:nvPr/>
        </p:nvSpPr>
        <p:spPr>
          <a:xfrm>
            <a:off x="6603343" y="3789040"/>
            <a:ext cx="13681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smtClean="0"/>
          </a:p>
          <a:p>
            <a:pPr algn="ctr"/>
            <a:endParaRPr lang="it-IT" dirty="0" smtClean="0"/>
          </a:p>
          <a:p>
            <a:pPr algn="ctr"/>
            <a:endParaRPr lang="it-IT" dirty="0" smtClean="0"/>
          </a:p>
          <a:p>
            <a:pPr algn="ctr"/>
            <a:endParaRPr lang="it-IT" dirty="0" smtClean="0"/>
          </a:p>
          <a:p>
            <a:pPr algn="ctr"/>
            <a:endParaRPr lang="it-IT" sz="1600" b="1" dirty="0" smtClean="0">
              <a:solidFill>
                <a:srgbClr val="FF0000"/>
              </a:solidFill>
            </a:endParaRPr>
          </a:p>
          <a:p>
            <a:pPr algn="ctr"/>
            <a:r>
              <a:rPr lang="it-IT" sz="1600" b="1" dirty="0" smtClean="0">
                <a:solidFill>
                  <a:srgbClr val="FF0000"/>
                </a:solidFill>
              </a:rPr>
              <a:t> </a:t>
            </a:r>
            <a:r>
              <a:rPr lang="it-IT" sz="1600" b="1" dirty="0" err="1" smtClean="0">
                <a:solidFill>
                  <a:srgbClr val="FF0000"/>
                </a:solidFill>
              </a:rPr>
              <a:t>Makar</a:t>
            </a:r>
            <a:r>
              <a:rPr lang="it-IT" sz="1600" b="1" dirty="0" smtClean="0">
                <a:solidFill>
                  <a:srgbClr val="FF0000"/>
                </a:solidFill>
              </a:rPr>
              <a:t> </a:t>
            </a:r>
            <a:r>
              <a:rPr lang="it-IT" sz="1600" b="1" dirty="0" err="1" smtClean="0">
                <a:solidFill>
                  <a:srgbClr val="FF0000"/>
                </a:solidFill>
              </a:rPr>
              <a:t>Oksana</a:t>
            </a:r>
            <a:endParaRPr lang="it-IT" sz="1600" b="1" dirty="0">
              <a:solidFill>
                <a:srgbClr val="FF0000"/>
              </a:solidFill>
            </a:endParaRPr>
          </a:p>
        </p:txBody>
      </p:sp>
      <p:sp>
        <p:nvSpPr>
          <p:cNvPr id="9" name="Rettangolo 8"/>
          <p:cNvSpPr/>
          <p:nvPr/>
        </p:nvSpPr>
        <p:spPr>
          <a:xfrm>
            <a:off x="3887924" y="3789040"/>
            <a:ext cx="13681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smtClean="0"/>
          </a:p>
          <a:p>
            <a:pPr algn="ctr"/>
            <a:endParaRPr lang="it-IT" dirty="0"/>
          </a:p>
          <a:p>
            <a:pPr algn="ctr"/>
            <a:endParaRPr lang="it-IT" dirty="0" smtClean="0"/>
          </a:p>
          <a:p>
            <a:pPr algn="ctr"/>
            <a:endParaRPr lang="it-IT" dirty="0" smtClean="0"/>
          </a:p>
          <a:p>
            <a:pPr algn="ctr"/>
            <a:endParaRPr lang="it-IT" sz="1600" b="1" dirty="0" smtClean="0">
              <a:solidFill>
                <a:srgbClr val="FF0000"/>
              </a:solidFill>
            </a:endParaRPr>
          </a:p>
          <a:p>
            <a:pPr algn="ctr"/>
            <a:r>
              <a:rPr lang="it-IT" sz="1600" b="1" dirty="0" smtClean="0">
                <a:solidFill>
                  <a:srgbClr val="FF0000"/>
                </a:solidFill>
              </a:rPr>
              <a:t> Vernillo Antonio</a:t>
            </a:r>
            <a:endParaRPr lang="it-IT" sz="1600" b="1" dirty="0">
              <a:solidFill>
                <a:srgbClr val="FF0000"/>
              </a:solidFill>
            </a:endParaRPr>
          </a:p>
        </p:txBody>
      </p:sp>
      <p:sp>
        <p:nvSpPr>
          <p:cNvPr id="4" name="CasellaDiTesto 3"/>
          <p:cNvSpPr txBox="1"/>
          <p:nvPr/>
        </p:nvSpPr>
        <p:spPr>
          <a:xfrm>
            <a:off x="539552" y="5661248"/>
            <a:ext cx="2478511" cy="646331"/>
          </a:xfrm>
          <a:prstGeom prst="rect">
            <a:avLst/>
          </a:prstGeom>
          <a:noFill/>
        </p:spPr>
        <p:txBody>
          <a:bodyPr wrap="square" rtlCol="0">
            <a:spAutoFit/>
          </a:bodyPr>
          <a:lstStyle/>
          <a:p>
            <a:pPr algn="ctr"/>
            <a:r>
              <a:rPr lang="it-IT" b="1" dirty="0" smtClean="0"/>
              <a:t> ADVERTISEMENT</a:t>
            </a:r>
          </a:p>
          <a:p>
            <a:pPr algn="ctr"/>
            <a:r>
              <a:rPr lang="it-IT" b="1" dirty="0" smtClean="0"/>
              <a:t>OPERATOR</a:t>
            </a:r>
          </a:p>
        </p:txBody>
      </p:sp>
      <p:sp>
        <p:nvSpPr>
          <p:cNvPr id="10" name="CasellaDiTesto 9"/>
          <p:cNvSpPr txBox="1"/>
          <p:nvPr/>
        </p:nvSpPr>
        <p:spPr>
          <a:xfrm>
            <a:off x="3389633" y="5517232"/>
            <a:ext cx="2478511" cy="923330"/>
          </a:xfrm>
          <a:prstGeom prst="rect">
            <a:avLst/>
          </a:prstGeom>
          <a:noFill/>
        </p:spPr>
        <p:txBody>
          <a:bodyPr wrap="square" rtlCol="0">
            <a:spAutoFit/>
          </a:bodyPr>
          <a:lstStyle/>
          <a:p>
            <a:pPr algn="ctr"/>
            <a:r>
              <a:rPr lang="it-IT" b="1" dirty="0" smtClean="0"/>
              <a:t>SALES  AND CUSTOMER CARE</a:t>
            </a:r>
          </a:p>
          <a:p>
            <a:pPr algn="ctr"/>
            <a:r>
              <a:rPr lang="it-IT" b="1" dirty="0" smtClean="0"/>
              <a:t>DEPARTMENT </a:t>
            </a:r>
          </a:p>
        </p:txBody>
      </p:sp>
      <p:sp>
        <p:nvSpPr>
          <p:cNvPr id="11" name="CasellaDiTesto 10"/>
          <p:cNvSpPr txBox="1"/>
          <p:nvPr/>
        </p:nvSpPr>
        <p:spPr>
          <a:xfrm>
            <a:off x="6053929" y="5661248"/>
            <a:ext cx="2478511" cy="646331"/>
          </a:xfrm>
          <a:prstGeom prst="rect">
            <a:avLst/>
          </a:prstGeom>
          <a:noFill/>
        </p:spPr>
        <p:txBody>
          <a:bodyPr wrap="square" rtlCol="0">
            <a:spAutoFit/>
          </a:bodyPr>
          <a:lstStyle/>
          <a:p>
            <a:pPr algn="ctr"/>
            <a:r>
              <a:rPr lang="it-IT" b="1" dirty="0" smtClean="0"/>
              <a:t>PERSONNELL </a:t>
            </a:r>
          </a:p>
          <a:p>
            <a:pPr algn="ctr"/>
            <a:r>
              <a:rPr lang="it-IT" b="1" dirty="0" smtClean="0"/>
              <a:t>DEPARTMENT</a:t>
            </a:r>
            <a:endParaRPr lang="it-IT" b="1" dirty="0"/>
          </a:p>
        </p:txBody>
      </p:sp>
      <p:sp>
        <p:nvSpPr>
          <p:cNvPr id="12" name="CasellaDiTesto 11"/>
          <p:cNvSpPr txBox="1"/>
          <p:nvPr/>
        </p:nvSpPr>
        <p:spPr>
          <a:xfrm>
            <a:off x="3332744" y="2852936"/>
            <a:ext cx="2478511" cy="646331"/>
          </a:xfrm>
          <a:prstGeom prst="rect">
            <a:avLst/>
          </a:prstGeom>
          <a:noFill/>
        </p:spPr>
        <p:txBody>
          <a:bodyPr wrap="square" rtlCol="0">
            <a:spAutoFit/>
          </a:bodyPr>
          <a:lstStyle/>
          <a:p>
            <a:pPr algn="ctr"/>
            <a:r>
              <a:rPr lang="it-IT" b="1" dirty="0" smtClean="0"/>
              <a:t>Travel agency DIRECTOR</a:t>
            </a:r>
            <a:endParaRPr lang="it-IT" dirty="0"/>
          </a:p>
        </p:txBody>
      </p:sp>
      <p:sp>
        <p:nvSpPr>
          <p:cNvPr id="16" name="Rettangolo 15"/>
          <p:cNvSpPr/>
          <p:nvPr/>
        </p:nvSpPr>
        <p:spPr>
          <a:xfrm>
            <a:off x="844855" y="154514"/>
            <a:ext cx="7126640" cy="584775"/>
          </a:xfrm>
          <a:prstGeom prst="rect">
            <a:avLst/>
          </a:prstGeom>
        </p:spPr>
        <p:txBody>
          <a:bodyPr wrap="square">
            <a:spAutoFit/>
          </a:bodyPr>
          <a:lstStyle/>
          <a:p>
            <a:pPr algn="ctr"/>
            <a:r>
              <a:rPr lang="it-IT" sz="3200" b="1" dirty="0" smtClean="0">
                <a:solidFill>
                  <a:srgbClr val="FF0000"/>
                </a:solidFill>
              </a:rPr>
              <a:t>OUR AGENCY</a:t>
            </a:r>
            <a:endParaRPr lang="it-IT" sz="3200" dirty="0">
              <a:solidFill>
                <a:srgbClr val="FF0000"/>
              </a:solidFill>
            </a:endParaRPr>
          </a:p>
        </p:txBody>
      </p:sp>
      <p:sp>
        <p:nvSpPr>
          <p:cNvPr id="17" name="Ovale 16"/>
          <p:cNvSpPr/>
          <p:nvPr/>
        </p:nvSpPr>
        <p:spPr>
          <a:xfrm>
            <a:off x="1259632" y="188082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469696" y="1700808"/>
            <a:ext cx="933952"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1403648" y="1700808"/>
            <a:ext cx="31318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p:cNvSpPr/>
          <p:nvPr/>
        </p:nvSpPr>
        <p:spPr>
          <a:xfrm>
            <a:off x="936672" y="1268760"/>
            <a:ext cx="780160" cy="1681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Ovale 23"/>
          <p:cNvSpPr/>
          <p:nvPr/>
        </p:nvSpPr>
        <p:spPr>
          <a:xfrm>
            <a:off x="1326752" y="206084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Ovale 24"/>
          <p:cNvSpPr/>
          <p:nvPr/>
        </p:nvSpPr>
        <p:spPr>
          <a:xfrm rot="20591883">
            <a:off x="22828" y="1383987"/>
            <a:ext cx="3743063" cy="1353721"/>
          </a:xfrm>
          <a:prstGeom prst="ellipse">
            <a:avLst/>
          </a:prstGeom>
          <a:solidFill>
            <a:schemeClr val="bg2">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800" b="1" dirty="0" smtClean="0"/>
          </a:p>
          <a:p>
            <a:pPr algn="ctr"/>
            <a:r>
              <a:rPr lang="it-IT" sz="2800" b="1" i="1" dirty="0" smtClean="0"/>
              <a:t>FLY-AWAY</a:t>
            </a:r>
          </a:p>
          <a:p>
            <a:pPr algn="ctr"/>
            <a:r>
              <a:rPr lang="it-IT" sz="2800" b="1" i="1" dirty="0" smtClean="0"/>
              <a:t> SRL</a:t>
            </a:r>
          </a:p>
          <a:p>
            <a:pPr algn="ctr"/>
            <a:endParaRPr lang="it-IT" sz="2400" i="1" dirty="0"/>
          </a:p>
        </p:txBody>
      </p:sp>
      <p:pic>
        <p:nvPicPr>
          <p:cNvPr id="26" name="Immagin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1137" y="159607"/>
            <a:ext cx="2954402" cy="3247689"/>
          </a:xfrm>
          <a:prstGeom prst="rect">
            <a:avLst/>
          </a:prstGeom>
        </p:spPr>
      </p:pic>
      <p:sp>
        <p:nvSpPr>
          <p:cNvPr id="28" name="Freccia a destra 27"/>
          <p:cNvSpPr/>
          <p:nvPr/>
        </p:nvSpPr>
        <p:spPr>
          <a:xfrm rot="20111981">
            <a:off x="7002299" y="2998044"/>
            <a:ext cx="775716" cy="25848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 name="Immagine 20" descr="http://eacea.ec.europa.eu/img/logos/erasmus_plus/eu_flag_co_funded_pos_%5brgb%5d_right.jpg"/>
          <p:cNvPicPr/>
          <p:nvPr/>
        </p:nvPicPr>
        <p:blipFill>
          <a:blip r:embed="rId4" cstate="print"/>
          <a:srcRect l="5336" t="15705" r="67053" b="17342"/>
          <a:stretch>
            <a:fillRect/>
          </a:stretch>
        </p:blipFill>
        <p:spPr bwMode="auto">
          <a:xfrm>
            <a:off x="0" y="0"/>
            <a:ext cx="1133475" cy="771525"/>
          </a:xfrm>
          <a:prstGeom prst="rect">
            <a:avLst/>
          </a:prstGeom>
          <a:noFill/>
          <a:ln w="9525">
            <a:noFill/>
            <a:miter lim="800000"/>
            <a:headEnd/>
            <a:tailEnd/>
          </a:ln>
        </p:spPr>
      </p:pic>
    </p:spTree>
    <p:extLst>
      <p:ext uri="{BB962C8B-B14F-4D97-AF65-F5344CB8AC3E}">
        <p14:creationId xmlns:p14="http://schemas.microsoft.com/office/powerpoint/2010/main" val="1718825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dirty="0"/>
          </a:p>
        </p:txBody>
      </p:sp>
      <p:sp>
        <p:nvSpPr>
          <p:cNvPr id="2" name="Segnaposto contenuto 1"/>
          <p:cNvSpPr>
            <a:spLocks noGrp="1"/>
          </p:cNvSpPr>
          <p:nvPr>
            <p:ph idx="1"/>
          </p:nvPr>
        </p:nvSpPr>
        <p:spPr>
          <a:xfrm>
            <a:off x="395536" y="2564904"/>
            <a:ext cx="8363272" cy="3888432"/>
          </a:xfrm>
          <a:solidFill>
            <a:schemeClr val="bg2"/>
          </a:solidFill>
        </p:spPr>
        <p:txBody>
          <a:bodyPr>
            <a:normAutofit fontScale="92500" lnSpcReduction="20000"/>
          </a:bodyPr>
          <a:lstStyle/>
          <a:p>
            <a:pPr marL="0" indent="0" algn="just">
              <a:buNone/>
            </a:pPr>
            <a:r>
              <a:rPr lang="it-IT" dirty="0">
                <a:solidFill>
                  <a:schemeClr val="accent1">
                    <a:lumMod val="75000"/>
                  </a:schemeClr>
                </a:solidFill>
              </a:rPr>
              <a:t>Travel agents </a:t>
            </a:r>
            <a:r>
              <a:rPr lang="it-IT" dirty="0" err="1">
                <a:solidFill>
                  <a:schemeClr val="accent1">
                    <a:lumMod val="75000"/>
                  </a:schemeClr>
                </a:solidFill>
              </a:rPr>
              <a:t>provide</a:t>
            </a:r>
            <a:r>
              <a:rPr lang="it-IT" dirty="0">
                <a:solidFill>
                  <a:schemeClr val="accent1">
                    <a:lumMod val="75000"/>
                  </a:schemeClr>
                </a:solidFill>
              </a:rPr>
              <a:t> a </a:t>
            </a:r>
            <a:r>
              <a:rPr lang="it-IT" u="sng" dirty="0" err="1">
                <a:solidFill>
                  <a:schemeClr val="accent1">
                    <a:lumMod val="75000"/>
                  </a:schemeClr>
                </a:solidFill>
              </a:rPr>
              <a:t>variety</a:t>
            </a:r>
            <a:r>
              <a:rPr lang="it-IT" u="sng" dirty="0">
                <a:solidFill>
                  <a:schemeClr val="accent1">
                    <a:lumMod val="75000"/>
                  </a:schemeClr>
                </a:solidFill>
              </a:rPr>
              <a:t> of </a:t>
            </a:r>
            <a:r>
              <a:rPr lang="it-IT" u="sng" dirty="0" err="1">
                <a:solidFill>
                  <a:schemeClr val="accent1">
                    <a:lumMod val="75000"/>
                  </a:schemeClr>
                </a:solidFill>
              </a:rPr>
              <a:t>services</a:t>
            </a:r>
            <a:r>
              <a:rPr lang="it-IT" u="sng" dirty="0">
                <a:solidFill>
                  <a:schemeClr val="accent1">
                    <a:lumMod val="75000"/>
                  </a:schemeClr>
                </a:solidFill>
              </a:rPr>
              <a:t> </a:t>
            </a:r>
            <a:r>
              <a:rPr lang="it-IT" dirty="0">
                <a:solidFill>
                  <a:schemeClr val="accent1">
                    <a:lumMod val="75000"/>
                  </a:schemeClr>
                </a:solidFill>
              </a:rPr>
              <a:t>to </a:t>
            </a:r>
            <a:r>
              <a:rPr lang="it-IT" dirty="0" smtClean="0">
                <a:solidFill>
                  <a:schemeClr val="accent1">
                    <a:lumMod val="75000"/>
                  </a:schemeClr>
                </a:solidFill>
              </a:rPr>
              <a:t>clients:</a:t>
            </a:r>
          </a:p>
          <a:p>
            <a:pPr algn="just">
              <a:buFont typeface="Wingdings" panose="05000000000000000000" pitchFamily="2" charset="2"/>
              <a:buChar char="Ø"/>
            </a:pPr>
            <a:r>
              <a:rPr lang="it-IT" dirty="0" err="1" smtClean="0">
                <a:solidFill>
                  <a:schemeClr val="accent1">
                    <a:lumMod val="75000"/>
                  </a:schemeClr>
                </a:solidFill>
              </a:rPr>
              <a:t>purchasing</a:t>
            </a:r>
            <a:r>
              <a:rPr lang="it-IT" dirty="0" smtClean="0">
                <a:solidFill>
                  <a:schemeClr val="accent1">
                    <a:lumMod val="75000"/>
                  </a:schemeClr>
                </a:solidFill>
              </a:rPr>
              <a:t> </a:t>
            </a:r>
            <a:r>
              <a:rPr lang="it-IT" dirty="0" err="1">
                <a:solidFill>
                  <a:schemeClr val="accent1">
                    <a:lumMod val="75000"/>
                  </a:schemeClr>
                </a:solidFill>
              </a:rPr>
              <a:t>airline</a:t>
            </a:r>
            <a:r>
              <a:rPr lang="it-IT" dirty="0">
                <a:solidFill>
                  <a:schemeClr val="accent1">
                    <a:lumMod val="75000"/>
                  </a:schemeClr>
                </a:solidFill>
              </a:rPr>
              <a:t> </a:t>
            </a:r>
            <a:r>
              <a:rPr lang="it-IT" dirty="0" err="1">
                <a:solidFill>
                  <a:schemeClr val="accent1">
                    <a:lumMod val="75000"/>
                  </a:schemeClr>
                </a:solidFill>
              </a:rPr>
              <a:t>tickets</a:t>
            </a:r>
            <a:r>
              <a:rPr lang="it-IT" dirty="0">
                <a:solidFill>
                  <a:schemeClr val="accent1">
                    <a:lumMod val="75000"/>
                  </a:schemeClr>
                </a:solidFill>
              </a:rPr>
              <a:t>, </a:t>
            </a:r>
            <a:endParaRPr lang="it-IT" dirty="0" smtClean="0">
              <a:solidFill>
                <a:schemeClr val="accent1">
                  <a:lumMod val="75000"/>
                </a:schemeClr>
              </a:solidFill>
            </a:endParaRPr>
          </a:p>
          <a:p>
            <a:pPr algn="just">
              <a:buFont typeface="Wingdings" panose="05000000000000000000" pitchFamily="2" charset="2"/>
              <a:buChar char="Ø"/>
            </a:pPr>
            <a:r>
              <a:rPr lang="it-IT" dirty="0" err="1" smtClean="0">
                <a:solidFill>
                  <a:schemeClr val="accent1">
                    <a:lumMod val="75000"/>
                  </a:schemeClr>
                </a:solidFill>
              </a:rPr>
              <a:t>making</a:t>
            </a:r>
            <a:r>
              <a:rPr lang="it-IT" dirty="0" smtClean="0">
                <a:solidFill>
                  <a:schemeClr val="accent1">
                    <a:lumMod val="75000"/>
                  </a:schemeClr>
                </a:solidFill>
              </a:rPr>
              <a:t> </a:t>
            </a:r>
            <a:r>
              <a:rPr lang="it-IT" dirty="0">
                <a:solidFill>
                  <a:schemeClr val="accent1">
                    <a:lumMod val="75000"/>
                  </a:schemeClr>
                </a:solidFill>
              </a:rPr>
              <a:t>hotel and </a:t>
            </a:r>
            <a:r>
              <a:rPr lang="it-IT" dirty="0" err="1">
                <a:solidFill>
                  <a:schemeClr val="accent1">
                    <a:lumMod val="75000"/>
                  </a:schemeClr>
                </a:solidFill>
              </a:rPr>
              <a:t>resort</a:t>
            </a:r>
            <a:r>
              <a:rPr lang="it-IT" dirty="0">
                <a:solidFill>
                  <a:schemeClr val="accent1">
                    <a:lumMod val="75000"/>
                  </a:schemeClr>
                </a:solidFill>
              </a:rPr>
              <a:t> </a:t>
            </a:r>
            <a:r>
              <a:rPr lang="it-IT" dirty="0" err="1">
                <a:solidFill>
                  <a:schemeClr val="accent1">
                    <a:lumMod val="75000"/>
                  </a:schemeClr>
                </a:solidFill>
              </a:rPr>
              <a:t>reservations</a:t>
            </a:r>
            <a:r>
              <a:rPr lang="it-IT" dirty="0">
                <a:solidFill>
                  <a:schemeClr val="accent1">
                    <a:lumMod val="75000"/>
                  </a:schemeClr>
                </a:solidFill>
              </a:rPr>
              <a:t>, </a:t>
            </a:r>
            <a:endParaRPr lang="it-IT" dirty="0" smtClean="0">
              <a:solidFill>
                <a:schemeClr val="accent1">
                  <a:lumMod val="75000"/>
                </a:schemeClr>
              </a:solidFill>
            </a:endParaRPr>
          </a:p>
          <a:p>
            <a:pPr algn="just">
              <a:buFont typeface="Wingdings" panose="05000000000000000000" pitchFamily="2" charset="2"/>
              <a:buChar char="Ø"/>
            </a:pPr>
            <a:r>
              <a:rPr lang="it-IT" dirty="0" err="1" smtClean="0">
                <a:solidFill>
                  <a:schemeClr val="accent1">
                    <a:lumMod val="75000"/>
                  </a:schemeClr>
                </a:solidFill>
              </a:rPr>
              <a:t>creating</a:t>
            </a:r>
            <a:r>
              <a:rPr lang="it-IT" dirty="0" smtClean="0">
                <a:solidFill>
                  <a:schemeClr val="accent1">
                    <a:lumMod val="75000"/>
                  </a:schemeClr>
                </a:solidFill>
              </a:rPr>
              <a:t> </a:t>
            </a:r>
            <a:r>
              <a:rPr lang="it-IT" dirty="0" err="1">
                <a:solidFill>
                  <a:schemeClr val="accent1">
                    <a:lumMod val="75000"/>
                  </a:schemeClr>
                </a:solidFill>
              </a:rPr>
              <a:t>itineraries</a:t>
            </a:r>
            <a:r>
              <a:rPr lang="it-IT" dirty="0">
                <a:solidFill>
                  <a:schemeClr val="accent1">
                    <a:lumMod val="75000"/>
                  </a:schemeClr>
                </a:solidFill>
              </a:rPr>
              <a:t> for tour or cruise </a:t>
            </a:r>
            <a:r>
              <a:rPr lang="it-IT" dirty="0" err="1">
                <a:solidFill>
                  <a:schemeClr val="accent1">
                    <a:lumMod val="75000"/>
                  </a:schemeClr>
                </a:solidFill>
              </a:rPr>
              <a:t>packages</a:t>
            </a:r>
            <a:r>
              <a:rPr lang="it-IT" dirty="0">
                <a:solidFill>
                  <a:schemeClr val="accent1">
                    <a:lumMod val="75000"/>
                  </a:schemeClr>
                </a:solidFill>
              </a:rPr>
              <a:t> and </a:t>
            </a:r>
            <a:endParaRPr lang="it-IT" dirty="0" smtClean="0">
              <a:solidFill>
                <a:schemeClr val="accent1">
                  <a:lumMod val="75000"/>
                </a:schemeClr>
              </a:solidFill>
            </a:endParaRPr>
          </a:p>
          <a:p>
            <a:pPr algn="just">
              <a:buFont typeface="Wingdings" panose="05000000000000000000" pitchFamily="2" charset="2"/>
              <a:buChar char="Ø"/>
            </a:pPr>
            <a:r>
              <a:rPr lang="it-IT" dirty="0" err="1" smtClean="0">
                <a:solidFill>
                  <a:schemeClr val="accent1">
                    <a:lumMod val="75000"/>
                  </a:schemeClr>
                </a:solidFill>
              </a:rPr>
              <a:t>providing</a:t>
            </a:r>
            <a:r>
              <a:rPr lang="it-IT" dirty="0" smtClean="0">
                <a:solidFill>
                  <a:schemeClr val="accent1">
                    <a:lumMod val="75000"/>
                  </a:schemeClr>
                </a:solidFill>
              </a:rPr>
              <a:t> </a:t>
            </a:r>
            <a:r>
              <a:rPr lang="it-IT" dirty="0">
                <a:solidFill>
                  <a:schemeClr val="accent1">
                    <a:lumMod val="75000"/>
                  </a:schemeClr>
                </a:solidFill>
              </a:rPr>
              <a:t>information </a:t>
            </a:r>
            <a:r>
              <a:rPr lang="it-IT" dirty="0" err="1">
                <a:solidFill>
                  <a:schemeClr val="accent1">
                    <a:lumMod val="75000"/>
                  </a:schemeClr>
                </a:solidFill>
              </a:rPr>
              <a:t>about</a:t>
            </a:r>
            <a:r>
              <a:rPr lang="it-IT" dirty="0">
                <a:solidFill>
                  <a:schemeClr val="accent1">
                    <a:lumMod val="75000"/>
                  </a:schemeClr>
                </a:solidFill>
              </a:rPr>
              <a:t> </a:t>
            </a:r>
            <a:r>
              <a:rPr lang="it-IT" dirty="0" err="1">
                <a:solidFill>
                  <a:schemeClr val="accent1">
                    <a:lumMod val="75000"/>
                  </a:schemeClr>
                </a:solidFill>
              </a:rPr>
              <a:t>specific</a:t>
            </a:r>
            <a:r>
              <a:rPr lang="it-IT" dirty="0">
                <a:solidFill>
                  <a:schemeClr val="accent1">
                    <a:lumMod val="75000"/>
                  </a:schemeClr>
                </a:solidFill>
              </a:rPr>
              <a:t> </a:t>
            </a:r>
            <a:r>
              <a:rPr lang="it-IT" dirty="0" err="1">
                <a:solidFill>
                  <a:schemeClr val="accent1">
                    <a:lumMod val="75000"/>
                  </a:schemeClr>
                </a:solidFill>
              </a:rPr>
              <a:t>destinations</a:t>
            </a:r>
            <a:r>
              <a:rPr lang="it-IT" dirty="0">
                <a:solidFill>
                  <a:schemeClr val="accent1">
                    <a:lumMod val="75000"/>
                  </a:schemeClr>
                </a:solidFill>
              </a:rPr>
              <a:t>. </a:t>
            </a:r>
          </a:p>
          <a:p>
            <a:pPr marL="0" indent="0" algn="just">
              <a:buNone/>
            </a:pPr>
            <a:endParaRPr lang="it-IT" dirty="0" smtClean="0">
              <a:solidFill>
                <a:schemeClr val="accent1">
                  <a:lumMod val="75000"/>
                </a:schemeClr>
              </a:solidFill>
            </a:endParaRPr>
          </a:p>
          <a:p>
            <a:pPr marL="0" indent="0" algn="just">
              <a:buNone/>
            </a:pPr>
            <a:r>
              <a:rPr lang="it-IT" u="sng" dirty="0" smtClean="0">
                <a:solidFill>
                  <a:schemeClr val="accent1">
                    <a:lumMod val="75000"/>
                  </a:schemeClr>
                </a:solidFill>
              </a:rPr>
              <a:t>To </a:t>
            </a:r>
            <a:r>
              <a:rPr lang="it-IT" u="sng" dirty="0">
                <a:solidFill>
                  <a:schemeClr val="accent1">
                    <a:lumMod val="75000"/>
                  </a:schemeClr>
                </a:solidFill>
              </a:rPr>
              <a:t>start a </a:t>
            </a:r>
            <a:r>
              <a:rPr lang="it-IT" u="sng" dirty="0" err="1">
                <a:solidFill>
                  <a:schemeClr val="accent1">
                    <a:lumMod val="75000"/>
                  </a:schemeClr>
                </a:solidFill>
              </a:rPr>
              <a:t>travel</a:t>
            </a:r>
            <a:r>
              <a:rPr lang="it-IT" u="sng" dirty="0">
                <a:solidFill>
                  <a:schemeClr val="accent1">
                    <a:lumMod val="75000"/>
                  </a:schemeClr>
                </a:solidFill>
              </a:rPr>
              <a:t> agent business</a:t>
            </a:r>
            <a:r>
              <a:rPr lang="it-IT" dirty="0">
                <a:solidFill>
                  <a:schemeClr val="accent1">
                    <a:lumMod val="75000"/>
                  </a:schemeClr>
                </a:solidFill>
              </a:rPr>
              <a:t>, </a:t>
            </a:r>
            <a:r>
              <a:rPr lang="it-IT" dirty="0" err="1" smtClean="0">
                <a:solidFill>
                  <a:schemeClr val="accent1">
                    <a:lumMod val="75000"/>
                  </a:schemeClr>
                </a:solidFill>
              </a:rPr>
              <a:t>we</a:t>
            </a:r>
            <a:r>
              <a:rPr lang="it-IT" dirty="0" smtClean="0">
                <a:solidFill>
                  <a:schemeClr val="accent1">
                    <a:lumMod val="75000"/>
                  </a:schemeClr>
                </a:solidFill>
              </a:rPr>
              <a:t> </a:t>
            </a:r>
            <a:r>
              <a:rPr lang="it-IT" dirty="0" err="1" smtClean="0">
                <a:solidFill>
                  <a:schemeClr val="accent1">
                    <a:lumMod val="75000"/>
                  </a:schemeClr>
                </a:solidFill>
              </a:rPr>
              <a:t>need</a:t>
            </a:r>
            <a:endParaRPr lang="it-IT" dirty="0" smtClean="0">
              <a:solidFill>
                <a:schemeClr val="accent1">
                  <a:lumMod val="75000"/>
                </a:schemeClr>
              </a:solidFill>
            </a:endParaRPr>
          </a:p>
          <a:p>
            <a:pPr algn="just"/>
            <a:r>
              <a:rPr lang="it-IT" dirty="0" smtClean="0">
                <a:solidFill>
                  <a:schemeClr val="accent1">
                    <a:lumMod val="75000"/>
                  </a:schemeClr>
                </a:solidFill>
              </a:rPr>
              <a:t>- a </a:t>
            </a:r>
            <a:r>
              <a:rPr lang="it-IT" dirty="0" err="1" smtClean="0">
                <a:solidFill>
                  <a:schemeClr val="accent1">
                    <a:lumMod val="75000"/>
                  </a:schemeClr>
                </a:solidFill>
              </a:rPr>
              <a:t>working</a:t>
            </a:r>
            <a:r>
              <a:rPr lang="it-IT" dirty="0" smtClean="0">
                <a:solidFill>
                  <a:schemeClr val="accent1">
                    <a:lumMod val="75000"/>
                  </a:schemeClr>
                </a:solidFill>
              </a:rPr>
              <a:t> </a:t>
            </a:r>
            <a:r>
              <a:rPr lang="it-IT" dirty="0" err="1" smtClean="0">
                <a:solidFill>
                  <a:schemeClr val="accent1">
                    <a:lumMod val="75000"/>
                  </a:schemeClr>
                </a:solidFill>
              </a:rPr>
              <a:t>knowledge</a:t>
            </a:r>
            <a:r>
              <a:rPr lang="it-IT" dirty="0" smtClean="0">
                <a:solidFill>
                  <a:schemeClr val="accent1">
                    <a:lumMod val="75000"/>
                  </a:schemeClr>
                </a:solidFill>
              </a:rPr>
              <a:t> of </a:t>
            </a:r>
            <a:r>
              <a:rPr lang="it-IT" dirty="0" err="1" smtClean="0">
                <a:solidFill>
                  <a:schemeClr val="accent1">
                    <a:lumMod val="75000"/>
                  </a:schemeClr>
                </a:solidFill>
              </a:rPr>
              <a:t>travel</a:t>
            </a:r>
            <a:r>
              <a:rPr lang="it-IT" dirty="0" smtClean="0">
                <a:solidFill>
                  <a:schemeClr val="accent1">
                    <a:lumMod val="75000"/>
                  </a:schemeClr>
                </a:solidFill>
              </a:rPr>
              <a:t> agent software, </a:t>
            </a:r>
          </a:p>
          <a:p>
            <a:pPr algn="just"/>
            <a:r>
              <a:rPr lang="it-IT" dirty="0" smtClean="0">
                <a:solidFill>
                  <a:schemeClr val="accent1">
                    <a:lumMod val="75000"/>
                  </a:schemeClr>
                </a:solidFill>
              </a:rPr>
              <a:t>- </a:t>
            </a:r>
            <a:r>
              <a:rPr lang="it-IT" dirty="0" err="1" smtClean="0">
                <a:solidFill>
                  <a:schemeClr val="accent1">
                    <a:lumMod val="75000"/>
                  </a:schemeClr>
                </a:solidFill>
              </a:rPr>
              <a:t>customer</a:t>
            </a:r>
            <a:r>
              <a:rPr lang="it-IT" dirty="0" smtClean="0">
                <a:solidFill>
                  <a:schemeClr val="accent1">
                    <a:lumMod val="75000"/>
                  </a:schemeClr>
                </a:solidFill>
              </a:rPr>
              <a:t> </a:t>
            </a:r>
            <a:r>
              <a:rPr lang="it-IT" dirty="0">
                <a:solidFill>
                  <a:schemeClr val="accent1">
                    <a:lumMod val="75000"/>
                  </a:schemeClr>
                </a:solidFill>
              </a:rPr>
              <a:t>service </a:t>
            </a:r>
            <a:r>
              <a:rPr lang="it-IT" dirty="0" err="1">
                <a:solidFill>
                  <a:schemeClr val="accent1">
                    <a:lumMod val="75000"/>
                  </a:schemeClr>
                </a:solidFill>
              </a:rPr>
              <a:t>experience</a:t>
            </a:r>
            <a:r>
              <a:rPr lang="it-IT" dirty="0">
                <a:solidFill>
                  <a:schemeClr val="accent1">
                    <a:lumMod val="75000"/>
                  </a:schemeClr>
                </a:solidFill>
              </a:rPr>
              <a:t> </a:t>
            </a:r>
            <a:endParaRPr lang="it-IT" dirty="0" smtClean="0">
              <a:solidFill>
                <a:schemeClr val="accent1">
                  <a:lumMod val="75000"/>
                </a:schemeClr>
              </a:solidFill>
            </a:endParaRPr>
          </a:p>
          <a:p>
            <a:pPr algn="just"/>
            <a:r>
              <a:rPr lang="it-IT" dirty="0" smtClean="0">
                <a:solidFill>
                  <a:schemeClr val="accent1">
                    <a:lumMod val="75000"/>
                  </a:schemeClr>
                </a:solidFill>
              </a:rPr>
              <a:t>- </a:t>
            </a:r>
            <a:r>
              <a:rPr lang="it-IT" dirty="0" err="1" smtClean="0">
                <a:solidFill>
                  <a:schemeClr val="accent1">
                    <a:lumMod val="75000"/>
                  </a:schemeClr>
                </a:solidFill>
              </a:rPr>
              <a:t>experience</a:t>
            </a:r>
            <a:r>
              <a:rPr lang="it-IT" dirty="0" smtClean="0">
                <a:solidFill>
                  <a:schemeClr val="accent1">
                    <a:lumMod val="75000"/>
                  </a:schemeClr>
                </a:solidFill>
              </a:rPr>
              <a:t> </a:t>
            </a:r>
            <a:r>
              <a:rPr lang="it-IT" dirty="0">
                <a:solidFill>
                  <a:schemeClr val="accent1">
                    <a:lumMod val="75000"/>
                  </a:schemeClr>
                </a:solidFill>
              </a:rPr>
              <a:t>in </a:t>
            </a:r>
            <a:r>
              <a:rPr lang="it-IT" dirty="0" err="1">
                <a:solidFill>
                  <a:schemeClr val="accent1">
                    <a:lumMod val="75000"/>
                  </a:schemeClr>
                </a:solidFill>
              </a:rPr>
              <a:t>travelling</a:t>
            </a:r>
            <a:r>
              <a:rPr lang="it-IT" dirty="0">
                <a:solidFill>
                  <a:schemeClr val="accent1">
                    <a:lumMod val="75000"/>
                  </a:schemeClr>
                </a:solidFill>
              </a:rPr>
              <a:t> to </a:t>
            </a:r>
            <a:r>
              <a:rPr lang="it-IT" dirty="0" err="1">
                <a:solidFill>
                  <a:schemeClr val="accent1">
                    <a:lumMod val="75000"/>
                  </a:schemeClr>
                </a:solidFill>
              </a:rPr>
              <a:t>different</a:t>
            </a:r>
            <a:r>
              <a:rPr lang="it-IT" dirty="0">
                <a:solidFill>
                  <a:schemeClr val="accent1">
                    <a:lumMod val="75000"/>
                  </a:schemeClr>
                </a:solidFill>
              </a:rPr>
              <a:t> </a:t>
            </a:r>
            <a:r>
              <a:rPr lang="it-IT" dirty="0" err="1">
                <a:solidFill>
                  <a:schemeClr val="accent1">
                    <a:lumMod val="75000"/>
                  </a:schemeClr>
                </a:solidFill>
              </a:rPr>
              <a:t>parts</a:t>
            </a:r>
            <a:r>
              <a:rPr lang="it-IT" dirty="0">
                <a:solidFill>
                  <a:schemeClr val="accent1">
                    <a:lumMod val="75000"/>
                  </a:schemeClr>
                </a:solidFill>
              </a:rPr>
              <a:t> of the world.</a:t>
            </a:r>
          </a:p>
          <a:p>
            <a:endParaRPr lang="it-IT" dirty="0">
              <a:solidFill>
                <a:schemeClr val="accent1">
                  <a:lumMod val="75000"/>
                </a:schemeClr>
              </a:solidFill>
            </a:endParaRPr>
          </a:p>
        </p:txBody>
      </p:sp>
      <p:sp>
        <p:nvSpPr>
          <p:cNvPr id="5" name="Ovale 4"/>
          <p:cNvSpPr/>
          <p:nvPr/>
        </p:nvSpPr>
        <p:spPr>
          <a:xfrm>
            <a:off x="395536" y="4365104"/>
            <a:ext cx="8352928" cy="36904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rgbClr val="FF0000"/>
                </a:solidFill>
              </a:rPr>
              <a:t>SKILLS</a:t>
            </a:r>
            <a:endParaRPr lang="it-IT" sz="2000" b="1" dirty="0">
              <a:solidFill>
                <a:srgbClr val="FF0000"/>
              </a:solidFill>
            </a:endParaRPr>
          </a:p>
        </p:txBody>
      </p:sp>
      <p:pic>
        <p:nvPicPr>
          <p:cNvPr id="6" name="Immagine 5"/>
          <p:cNvPicPr>
            <a:picLocks noChangeAspect="1"/>
          </p:cNvPicPr>
          <p:nvPr/>
        </p:nvPicPr>
        <p:blipFill>
          <a:blip r:embed="rId2" cstate="print"/>
          <a:stretch>
            <a:fillRect/>
          </a:stretch>
        </p:blipFill>
        <p:spPr>
          <a:xfrm>
            <a:off x="8244408" y="188640"/>
            <a:ext cx="725152" cy="483434"/>
          </a:xfrm>
          <a:prstGeom prst="rect">
            <a:avLst/>
          </a:prstGeom>
        </p:spPr>
      </p:pic>
      <p:pic>
        <p:nvPicPr>
          <p:cNvPr id="7" name="Immagine 6" descr="C:\Users\User\Pictures\2014-04-30 incidente Valeria\Snapshot 1 (08-05-2015 15-21).png"/>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blip>
          <a:srcRect l="13599" b="42439"/>
          <a:stretch>
            <a:fillRect/>
          </a:stretch>
        </p:blipFill>
        <p:spPr bwMode="auto">
          <a:xfrm>
            <a:off x="395536" y="692696"/>
            <a:ext cx="8496944" cy="1584176"/>
          </a:xfrm>
          <a:prstGeom prst="rect">
            <a:avLst/>
          </a:prstGeom>
          <a:noFill/>
          <a:ln w="9525">
            <a:noFill/>
            <a:miter lim="800000"/>
            <a:headEnd/>
            <a:tailEnd/>
          </a:ln>
        </p:spPr>
      </p:pic>
      <p:pic>
        <p:nvPicPr>
          <p:cNvPr id="8" name="Immagine 7" descr="http://eacea.ec.europa.eu/img/logos/erasmus_plus/eu_flag_co_funded_pos_%5brgb%5d_right.jpg"/>
          <p:cNvPicPr/>
          <p:nvPr/>
        </p:nvPicPr>
        <p:blipFill>
          <a:blip r:embed="rId4" cstate="print"/>
          <a:srcRect l="5336" t="15705" r="67053" b="17342"/>
          <a:stretch>
            <a:fillRect/>
          </a:stretch>
        </p:blipFill>
        <p:spPr bwMode="auto">
          <a:xfrm>
            <a:off x="0" y="0"/>
            <a:ext cx="1133475" cy="771525"/>
          </a:xfrm>
          <a:prstGeom prst="rect">
            <a:avLst/>
          </a:prstGeom>
          <a:noFill/>
          <a:ln w="9525">
            <a:noFill/>
            <a:miter lim="800000"/>
            <a:headEnd/>
            <a:tailEnd/>
          </a:ln>
        </p:spPr>
      </p:pic>
    </p:spTree>
    <p:extLst>
      <p:ext uri="{BB962C8B-B14F-4D97-AF65-F5344CB8AC3E}">
        <p14:creationId xmlns:p14="http://schemas.microsoft.com/office/powerpoint/2010/main" val="2405929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283968" y="1124744"/>
            <a:ext cx="4860032" cy="4320480"/>
          </a:xfrm>
        </p:spPr>
        <p:txBody>
          <a:bodyPr>
            <a:normAutofit fontScale="92500" lnSpcReduction="20000"/>
          </a:bodyPr>
          <a:lstStyle/>
          <a:p>
            <a:pPr marL="0" indent="0">
              <a:buNone/>
            </a:pPr>
            <a:endParaRPr lang="it-IT" dirty="0" smtClean="0"/>
          </a:p>
          <a:p>
            <a:pPr marL="0" indent="0">
              <a:buNone/>
            </a:pPr>
            <a:r>
              <a:rPr lang="it-IT" dirty="0" smtClean="0"/>
              <a:t>Start-up </a:t>
            </a:r>
            <a:r>
              <a:rPr lang="it-IT" dirty="0" err="1"/>
              <a:t>costs</a:t>
            </a:r>
            <a:r>
              <a:rPr lang="it-IT" dirty="0"/>
              <a:t> are </a:t>
            </a:r>
            <a:r>
              <a:rPr lang="it-IT" dirty="0" err="1"/>
              <a:t>usually</a:t>
            </a:r>
            <a:r>
              <a:rPr lang="it-IT" dirty="0"/>
              <a:t> </a:t>
            </a:r>
            <a:r>
              <a:rPr lang="it-IT" dirty="0" err="1"/>
              <a:t>minimal</a:t>
            </a:r>
            <a:r>
              <a:rPr lang="it-IT" dirty="0"/>
              <a:t> </a:t>
            </a:r>
            <a:r>
              <a:rPr lang="it-IT" dirty="0" err="1" smtClean="0"/>
              <a:t>because</a:t>
            </a:r>
            <a:r>
              <a:rPr lang="it-IT" dirty="0" smtClean="0"/>
              <a:t> </a:t>
            </a:r>
            <a:r>
              <a:rPr lang="it-IT" dirty="0" err="1" smtClean="0"/>
              <a:t>we</a:t>
            </a:r>
            <a:r>
              <a:rPr lang="it-IT" dirty="0" smtClean="0"/>
              <a:t> </a:t>
            </a:r>
            <a:r>
              <a:rPr lang="it-IT" dirty="0" err="1" smtClean="0"/>
              <a:t>need</a:t>
            </a:r>
            <a:r>
              <a:rPr lang="it-IT" dirty="0" smtClean="0"/>
              <a:t> </a:t>
            </a:r>
            <a:r>
              <a:rPr lang="it-IT" dirty="0" err="1" smtClean="0"/>
              <a:t>only</a:t>
            </a:r>
            <a:r>
              <a:rPr lang="it-IT" dirty="0" smtClean="0"/>
              <a:t>: </a:t>
            </a:r>
          </a:p>
          <a:p>
            <a:r>
              <a:rPr lang="it-IT" dirty="0" err="1" smtClean="0"/>
              <a:t>phone</a:t>
            </a:r>
            <a:r>
              <a:rPr lang="it-IT" dirty="0" smtClean="0"/>
              <a:t>, computer and software</a:t>
            </a:r>
            <a:r>
              <a:rPr lang="it-IT" dirty="0"/>
              <a:t>; </a:t>
            </a:r>
            <a:endParaRPr lang="it-IT" dirty="0" smtClean="0"/>
          </a:p>
          <a:p>
            <a:r>
              <a:rPr lang="it-IT" dirty="0" smtClean="0"/>
              <a:t>IATA </a:t>
            </a:r>
            <a:r>
              <a:rPr lang="it-IT" dirty="0" err="1"/>
              <a:t>number</a:t>
            </a:r>
            <a:r>
              <a:rPr lang="it-IT" dirty="0"/>
              <a:t>, </a:t>
            </a:r>
            <a:r>
              <a:rPr lang="it-IT" dirty="0" err="1"/>
              <a:t>which</a:t>
            </a:r>
            <a:r>
              <a:rPr lang="it-IT" dirty="0"/>
              <a:t> </a:t>
            </a:r>
            <a:r>
              <a:rPr lang="it-IT" dirty="0" err="1"/>
              <a:t>is</a:t>
            </a:r>
            <a:r>
              <a:rPr lang="it-IT" dirty="0"/>
              <a:t> </a:t>
            </a:r>
            <a:r>
              <a:rPr lang="it-IT" dirty="0" err="1"/>
              <a:t>needed</a:t>
            </a:r>
            <a:r>
              <a:rPr lang="it-IT" dirty="0"/>
              <a:t> to book </a:t>
            </a:r>
            <a:r>
              <a:rPr lang="it-IT" dirty="0" err="1"/>
              <a:t>flights</a:t>
            </a:r>
            <a:r>
              <a:rPr lang="it-IT" dirty="0"/>
              <a:t> with </a:t>
            </a:r>
            <a:r>
              <a:rPr lang="it-IT" dirty="0" err="1"/>
              <a:t>airlines</a:t>
            </a:r>
            <a:r>
              <a:rPr lang="it-IT" dirty="0"/>
              <a:t>; </a:t>
            </a:r>
          </a:p>
          <a:p>
            <a:r>
              <a:rPr lang="it-IT" dirty="0" smtClean="0"/>
              <a:t>Internet </a:t>
            </a:r>
            <a:r>
              <a:rPr lang="it-IT" dirty="0"/>
              <a:t>service and marketing </a:t>
            </a:r>
            <a:r>
              <a:rPr lang="it-IT" dirty="0" err="1"/>
              <a:t>materials</a:t>
            </a:r>
            <a:r>
              <a:rPr lang="it-IT" dirty="0"/>
              <a:t> </a:t>
            </a:r>
            <a:r>
              <a:rPr lang="it-IT" dirty="0" err="1"/>
              <a:t>needed</a:t>
            </a:r>
            <a:r>
              <a:rPr lang="it-IT" dirty="0"/>
              <a:t> to </a:t>
            </a:r>
            <a:r>
              <a:rPr lang="it-IT" dirty="0" err="1"/>
              <a:t>run</a:t>
            </a:r>
            <a:r>
              <a:rPr lang="it-IT" dirty="0"/>
              <a:t> the </a:t>
            </a:r>
            <a:r>
              <a:rPr lang="it-IT" dirty="0" smtClean="0"/>
              <a:t>business ;    </a:t>
            </a:r>
          </a:p>
          <a:p>
            <a:r>
              <a:rPr lang="it-IT" dirty="0" err="1"/>
              <a:t>Lease</a:t>
            </a:r>
            <a:r>
              <a:rPr lang="it-IT" dirty="0"/>
              <a:t> a </a:t>
            </a:r>
            <a:r>
              <a:rPr lang="it-IT" dirty="0" err="1"/>
              <a:t>space</a:t>
            </a:r>
            <a:r>
              <a:rPr lang="it-IT" dirty="0"/>
              <a:t> for </a:t>
            </a:r>
            <a:r>
              <a:rPr lang="it-IT" dirty="0" err="1" smtClean="0"/>
              <a:t>our</a:t>
            </a:r>
            <a:r>
              <a:rPr lang="it-IT" dirty="0" smtClean="0"/>
              <a:t> </a:t>
            </a:r>
            <a:r>
              <a:rPr lang="it-IT" dirty="0" err="1"/>
              <a:t>travel</a:t>
            </a:r>
            <a:r>
              <a:rPr lang="it-IT" dirty="0"/>
              <a:t> </a:t>
            </a:r>
            <a:r>
              <a:rPr lang="it-IT" dirty="0" err="1" smtClean="0"/>
              <a:t>agency</a:t>
            </a:r>
            <a:r>
              <a:rPr lang="it-IT" dirty="0" smtClean="0"/>
              <a:t>( </a:t>
            </a:r>
            <a:r>
              <a:rPr lang="it-IT" dirty="0" err="1" smtClean="0"/>
              <a:t>but</a:t>
            </a:r>
            <a:r>
              <a:rPr lang="it-IT" dirty="0" smtClean="0"/>
              <a:t> </a:t>
            </a:r>
            <a:r>
              <a:rPr lang="it-IT" dirty="0" err="1" smtClean="0"/>
              <a:t>we</a:t>
            </a:r>
            <a:r>
              <a:rPr lang="it-IT" dirty="0" smtClean="0"/>
              <a:t> can </a:t>
            </a:r>
            <a:r>
              <a:rPr lang="it-IT" dirty="0"/>
              <a:t>work from </a:t>
            </a:r>
            <a:r>
              <a:rPr lang="it-IT" dirty="0" smtClean="0"/>
              <a:t>home</a:t>
            </a:r>
            <a:r>
              <a:rPr lang="it-IT" dirty="0"/>
              <a:t> </a:t>
            </a:r>
            <a:r>
              <a:rPr lang="it-IT" dirty="0" err="1" smtClean="0"/>
              <a:t>too</a:t>
            </a:r>
            <a:r>
              <a:rPr lang="it-IT" dirty="0" smtClean="0"/>
              <a:t> ).</a:t>
            </a:r>
            <a:endParaRPr lang="it-IT" dirty="0"/>
          </a:p>
          <a:p>
            <a:endParaRPr lang="it-IT" dirty="0"/>
          </a:p>
          <a:p>
            <a:endParaRPr lang="it-IT" dirty="0" smtClean="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484784"/>
            <a:ext cx="4104456" cy="4032448"/>
          </a:xfrm>
          <a:prstGeom prst="rect">
            <a:avLst/>
          </a:prstGeom>
        </p:spPr>
      </p:pic>
      <p:sp>
        <p:nvSpPr>
          <p:cNvPr id="5" name="Rettangolo 4"/>
          <p:cNvSpPr/>
          <p:nvPr/>
        </p:nvSpPr>
        <p:spPr>
          <a:xfrm>
            <a:off x="844855" y="154514"/>
            <a:ext cx="7126640" cy="584775"/>
          </a:xfrm>
          <a:prstGeom prst="rect">
            <a:avLst/>
          </a:prstGeom>
        </p:spPr>
        <p:txBody>
          <a:bodyPr wrap="square">
            <a:spAutoFit/>
          </a:bodyPr>
          <a:lstStyle/>
          <a:p>
            <a:pPr algn="ctr"/>
            <a:r>
              <a:rPr lang="it-IT" sz="3200" b="1" dirty="0" smtClean="0">
                <a:solidFill>
                  <a:srgbClr val="FF0000"/>
                </a:solidFill>
              </a:rPr>
              <a:t>START –UP COSTS</a:t>
            </a:r>
            <a:endParaRPr lang="it-IT" sz="3200" dirty="0">
              <a:solidFill>
                <a:srgbClr val="FF0000"/>
              </a:solidFill>
            </a:endParaRPr>
          </a:p>
        </p:txBody>
      </p:sp>
      <p:sp>
        <p:nvSpPr>
          <p:cNvPr id="3" name="Rettangolo 2"/>
          <p:cNvSpPr/>
          <p:nvPr/>
        </p:nvSpPr>
        <p:spPr>
          <a:xfrm>
            <a:off x="611560" y="5805264"/>
            <a:ext cx="8064896" cy="523220"/>
          </a:xfrm>
          <a:prstGeom prst="rect">
            <a:avLst/>
          </a:prstGeom>
        </p:spPr>
        <p:txBody>
          <a:bodyPr wrap="square">
            <a:spAutoFit/>
          </a:bodyPr>
          <a:lstStyle/>
          <a:p>
            <a:pPr algn="ctr"/>
            <a:r>
              <a:rPr lang="it-IT" sz="2800" dirty="0"/>
              <a:t>A client list </a:t>
            </a:r>
            <a:r>
              <a:rPr lang="it-IT" sz="2800" dirty="0" err="1"/>
              <a:t>may</a:t>
            </a:r>
            <a:r>
              <a:rPr lang="it-IT" sz="2800" dirty="0"/>
              <a:t> </a:t>
            </a:r>
            <a:r>
              <a:rPr lang="it-IT" sz="2800" dirty="0" err="1"/>
              <a:t>also</a:t>
            </a:r>
            <a:r>
              <a:rPr lang="it-IT" sz="2800" dirty="0"/>
              <a:t> be </a:t>
            </a:r>
            <a:r>
              <a:rPr lang="it-IT" sz="2800" dirty="0" err="1"/>
              <a:t>provided</a:t>
            </a:r>
            <a:r>
              <a:rPr lang="it-IT" dirty="0"/>
              <a:t>. </a:t>
            </a:r>
          </a:p>
        </p:txBody>
      </p:sp>
      <p:pic>
        <p:nvPicPr>
          <p:cNvPr id="6" name="Immagine 5"/>
          <p:cNvPicPr>
            <a:picLocks noChangeAspect="1"/>
          </p:cNvPicPr>
          <p:nvPr/>
        </p:nvPicPr>
        <p:blipFill>
          <a:blip r:embed="rId3" cstate="print"/>
          <a:stretch>
            <a:fillRect/>
          </a:stretch>
        </p:blipFill>
        <p:spPr>
          <a:xfrm>
            <a:off x="7956376" y="188640"/>
            <a:ext cx="823021" cy="548680"/>
          </a:xfrm>
          <a:prstGeom prst="rect">
            <a:avLst/>
          </a:prstGeom>
        </p:spPr>
      </p:pic>
      <p:pic>
        <p:nvPicPr>
          <p:cNvPr id="7" name="Immagine 6" descr="http://eacea.ec.europa.eu/img/logos/erasmus_plus/eu_flag_co_funded_pos_%5brgb%5d_right.jpg"/>
          <p:cNvPicPr/>
          <p:nvPr/>
        </p:nvPicPr>
        <p:blipFill>
          <a:blip r:embed="rId4" cstate="print"/>
          <a:srcRect l="5336" t="15705" r="67053" b="17342"/>
          <a:stretch>
            <a:fillRect/>
          </a:stretch>
        </p:blipFill>
        <p:spPr bwMode="auto">
          <a:xfrm>
            <a:off x="0" y="0"/>
            <a:ext cx="1133475" cy="771525"/>
          </a:xfrm>
          <a:prstGeom prst="rect">
            <a:avLst/>
          </a:prstGeom>
          <a:noFill/>
          <a:ln w="9525">
            <a:noFill/>
            <a:miter lim="800000"/>
            <a:headEnd/>
            <a:tailEnd/>
          </a:ln>
        </p:spPr>
      </p:pic>
    </p:spTree>
    <p:extLst>
      <p:ext uri="{BB962C8B-B14F-4D97-AF65-F5344CB8AC3E}">
        <p14:creationId xmlns:p14="http://schemas.microsoft.com/office/powerpoint/2010/main" val="1532124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635896" y="980728"/>
            <a:ext cx="5481058" cy="5544616"/>
          </a:xfrm>
        </p:spPr>
        <p:txBody>
          <a:bodyPr>
            <a:normAutofit fontScale="92500" lnSpcReduction="10000"/>
          </a:bodyPr>
          <a:lstStyle/>
          <a:p>
            <a:pPr marL="0" indent="0">
              <a:buNone/>
            </a:pPr>
            <a:r>
              <a:rPr lang="en-US" sz="3400" b="1" dirty="0" smtClean="0">
                <a:solidFill>
                  <a:schemeClr val="accent2">
                    <a:lumMod val="75000"/>
                  </a:schemeClr>
                </a:solidFill>
              </a:rPr>
              <a:t>Get funding:</a:t>
            </a:r>
            <a:endParaRPr lang="it-IT" sz="2900" dirty="0" smtClean="0"/>
          </a:p>
          <a:p>
            <a:endParaRPr lang="en-US" sz="2800" b="1" dirty="0" smtClean="0">
              <a:solidFill>
                <a:schemeClr val="accent1">
                  <a:lumMod val="50000"/>
                </a:schemeClr>
              </a:solidFill>
            </a:endParaRPr>
          </a:p>
          <a:p>
            <a:r>
              <a:rPr lang="en-US" sz="2800" b="1" dirty="0" smtClean="0">
                <a:solidFill>
                  <a:schemeClr val="accent1">
                    <a:lumMod val="50000"/>
                  </a:schemeClr>
                </a:solidFill>
              </a:rPr>
              <a:t>As we are a 16-18 age group, we  can get funding  applying for a grant provided by </a:t>
            </a:r>
            <a:r>
              <a:rPr lang="en-US" sz="2800" b="1" dirty="0" err="1" smtClean="0">
                <a:solidFill>
                  <a:srgbClr val="002060"/>
                </a:solidFill>
              </a:rPr>
              <a:t>Imprenditorialità</a:t>
            </a:r>
            <a:r>
              <a:rPr lang="en-US" sz="2800" b="1" dirty="0" smtClean="0">
                <a:solidFill>
                  <a:srgbClr val="002060"/>
                </a:solidFill>
              </a:rPr>
              <a:t> </a:t>
            </a:r>
            <a:r>
              <a:rPr lang="en-US" sz="2800" b="1" dirty="0" err="1">
                <a:solidFill>
                  <a:srgbClr val="002060"/>
                </a:solidFill>
              </a:rPr>
              <a:t>Giovanile</a:t>
            </a:r>
            <a:r>
              <a:rPr lang="en-US" sz="2800" b="1" dirty="0">
                <a:solidFill>
                  <a:srgbClr val="002060"/>
                </a:solidFill>
              </a:rPr>
              <a:t> [IG</a:t>
            </a:r>
            <a:r>
              <a:rPr lang="en-US" sz="2800" b="1" dirty="0" smtClean="0">
                <a:solidFill>
                  <a:srgbClr val="002060"/>
                </a:solidFill>
              </a:rPr>
              <a:t>] that concedes </a:t>
            </a:r>
            <a:r>
              <a:rPr lang="en-US" sz="2800" b="1" dirty="0">
                <a:solidFill>
                  <a:srgbClr val="002060"/>
                </a:solidFill>
              </a:rPr>
              <a:t>grants and free financial subsidies to youth entrepreneurs </a:t>
            </a:r>
            <a:r>
              <a:rPr lang="en-US" sz="2800" b="1" dirty="0" smtClean="0">
                <a:solidFill>
                  <a:srgbClr val="002060"/>
                </a:solidFill>
              </a:rPr>
              <a:t>(in </a:t>
            </a:r>
            <a:r>
              <a:rPr lang="en-US" sz="2800" b="1" dirty="0">
                <a:solidFill>
                  <a:srgbClr val="002060"/>
                </a:solidFill>
              </a:rPr>
              <a:t>the age group of 18 to </a:t>
            </a:r>
            <a:r>
              <a:rPr lang="en-US" sz="2800" b="1" dirty="0" smtClean="0">
                <a:solidFill>
                  <a:srgbClr val="002060"/>
                </a:solidFill>
              </a:rPr>
              <a:t>35) </a:t>
            </a:r>
            <a:r>
              <a:rPr lang="en-US" sz="2800" b="1" dirty="0">
                <a:solidFill>
                  <a:srgbClr val="002060"/>
                </a:solidFill>
              </a:rPr>
              <a:t>to start their own </a:t>
            </a:r>
            <a:r>
              <a:rPr lang="en-US" sz="2800" b="1" dirty="0" smtClean="0">
                <a:solidFill>
                  <a:srgbClr val="002060"/>
                </a:solidFill>
              </a:rPr>
              <a:t>ventures and to </a:t>
            </a:r>
            <a:r>
              <a:rPr lang="en-US" sz="2800" b="1" dirty="0">
                <a:solidFill>
                  <a:srgbClr val="002060"/>
                </a:solidFill>
              </a:rPr>
              <a:t>cover up to 60% of </a:t>
            </a:r>
            <a:r>
              <a:rPr lang="en-US" sz="2800" b="1" dirty="0" smtClean="0">
                <a:solidFill>
                  <a:srgbClr val="002060"/>
                </a:solidFill>
              </a:rPr>
              <a:t>capital requirement. </a:t>
            </a:r>
            <a:endParaRPr lang="en-US" sz="2800" b="1" dirty="0">
              <a:solidFill>
                <a:srgbClr val="002060"/>
              </a:solidFill>
            </a:endParaRPr>
          </a:p>
          <a:p>
            <a:r>
              <a:rPr lang="en-US" sz="2800" b="1" dirty="0" smtClean="0">
                <a:solidFill>
                  <a:schemeClr val="accent1">
                    <a:lumMod val="50000"/>
                  </a:schemeClr>
                </a:solidFill>
              </a:rPr>
              <a:t>We had to prepare an analytic </a:t>
            </a:r>
            <a:r>
              <a:rPr lang="en-US" sz="2800" b="1" dirty="0" smtClean="0">
                <a:solidFill>
                  <a:srgbClr val="FF0000"/>
                </a:solidFill>
              </a:rPr>
              <a:t>business plan.</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484784"/>
            <a:ext cx="3528392" cy="4824536"/>
          </a:xfrm>
          <a:prstGeom prst="rect">
            <a:avLst/>
          </a:prstGeom>
        </p:spPr>
      </p:pic>
      <p:sp>
        <p:nvSpPr>
          <p:cNvPr id="5" name="Rettangolo 4"/>
          <p:cNvSpPr/>
          <p:nvPr/>
        </p:nvSpPr>
        <p:spPr>
          <a:xfrm>
            <a:off x="844855" y="154514"/>
            <a:ext cx="7126640" cy="584775"/>
          </a:xfrm>
          <a:prstGeom prst="rect">
            <a:avLst/>
          </a:prstGeom>
        </p:spPr>
        <p:txBody>
          <a:bodyPr wrap="square">
            <a:spAutoFit/>
          </a:bodyPr>
          <a:lstStyle/>
          <a:p>
            <a:pPr algn="ctr"/>
            <a:r>
              <a:rPr lang="it-IT" sz="3200" b="1" dirty="0" smtClean="0">
                <a:solidFill>
                  <a:srgbClr val="FF0000"/>
                </a:solidFill>
              </a:rPr>
              <a:t>OUR STEPS</a:t>
            </a:r>
            <a:endParaRPr lang="it-IT" sz="3200" dirty="0">
              <a:solidFill>
                <a:srgbClr val="FF0000"/>
              </a:solidFill>
            </a:endParaRPr>
          </a:p>
        </p:txBody>
      </p:sp>
      <p:pic>
        <p:nvPicPr>
          <p:cNvPr id="6" name="Immagine 5"/>
          <p:cNvPicPr>
            <a:picLocks noChangeAspect="1"/>
          </p:cNvPicPr>
          <p:nvPr/>
        </p:nvPicPr>
        <p:blipFill>
          <a:blip r:embed="rId3" cstate="print"/>
          <a:stretch>
            <a:fillRect/>
          </a:stretch>
        </p:blipFill>
        <p:spPr>
          <a:xfrm>
            <a:off x="7668344" y="0"/>
            <a:ext cx="823021" cy="548680"/>
          </a:xfrm>
          <a:prstGeom prst="rect">
            <a:avLst/>
          </a:prstGeom>
        </p:spPr>
      </p:pic>
      <p:pic>
        <p:nvPicPr>
          <p:cNvPr id="7" name="Immagine 6" descr="http://eacea.ec.europa.eu/img/logos/erasmus_plus/eu_flag_co_funded_pos_%5brgb%5d_right.jpg"/>
          <p:cNvPicPr/>
          <p:nvPr/>
        </p:nvPicPr>
        <p:blipFill>
          <a:blip r:embed="rId4" cstate="print"/>
          <a:srcRect l="5336" t="15705" r="67053" b="17342"/>
          <a:stretch>
            <a:fillRect/>
          </a:stretch>
        </p:blipFill>
        <p:spPr bwMode="auto">
          <a:xfrm>
            <a:off x="0" y="0"/>
            <a:ext cx="1133475" cy="771525"/>
          </a:xfrm>
          <a:prstGeom prst="rect">
            <a:avLst/>
          </a:prstGeom>
          <a:noFill/>
          <a:ln w="9525">
            <a:noFill/>
            <a:miter lim="800000"/>
            <a:headEnd/>
            <a:tailEnd/>
          </a:ln>
        </p:spPr>
      </p:pic>
    </p:spTree>
    <p:extLst>
      <p:ext uri="{BB962C8B-B14F-4D97-AF65-F5344CB8AC3E}">
        <p14:creationId xmlns:p14="http://schemas.microsoft.com/office/powerpoint/2010/main" val="2973320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Develop a Tourism Business Step 5.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44824"/>
            <a:ext cx="3024336" cy="2965489"/>
          </a:xfrm>
          <a:prstGeom prst="rect">
            <a:avLst/>
          </a:prstGeom>
          <a:noFill/>
          <a:ln>
            <a:noFill/>
          </a:ln>
        </p:spPr>
      </p:pic>
      <p:sp>
        <p:nvSpPr>
          <p:cNvPr id="5" name="Rettangolo 4"/>
          <p:cNvSpPr/>
          <p:nvPr/>
        </p:nvSpPr>
        <p:spPr>
          <a:xfrm>
            <a:off x="3635896" y="476672"/>
            <a:ext cx="5256584" cy="6740307"/>
          </a:xfrm>
          <a:prstGeom prst="rect">
            <a:avLst/>
          </a:prstGeom>
        </p:spPr>
        <p:txBody>
          <a:bodyPr wrap="square">
            <a:spAutoFit/>
          </a:bodyPr>
          <a:lstStyle/>
          <a:p>
            <a:endParaRPr lang="it-IT" b="1" dirty="0" smtClean="0"/>
          </a:p>
          <a:p>
            <a:r>
              <a:rPr lang="it-IT" dirty="0"/>
              <a:t> </a:t>
            </a:r>
            <a:r>
              <a:rPr lang="it-IT" sz="2400" dirty="0" err="1"/>
              <a:t>It</a:t>
            </a:r>
            <a:r>
              <a:rPr lang="it-IT" sz="2400" dirty="0"/>
              <a:t> </a:t>
            </a:r>
            <a:r>
              <a:rPr lang="it-IT" sz="2400" dirty="0" err="1"/>
              <a:t>is</a:t>
            </a:r>
            <a:r>
              <a:rPr lang="it-IT" sz="2400" dirty="0"/>
              <a:t> the </a:t>
            </a:r>
            <a:r>
              <a:rPr lang="it-IT" sz="2400" dirty="0" err="1"/>
              <a:t>blueprint</a:t>
            </a:r>
            <a:r>
              <a:rPr lang="it-IT" sz="2400" dirty="0"/>
              <a:t> for </a:t>
            </a:r>
            <a:r>
              <a:rPr lang="it-IT" sz="2400" dirty="0" err="1"/>
              <a:t>your</a:t>
            </a:r>
            <a:r>
              <a:rPr lang="it-IT" sz="2400" dirty="0"/>
              <a:t> </a:t>
            </a:r>
            <a:r>
              <a:rPr lang="it-IT" sz="2400" dirty="0" err="1"/>
              <a:t>tourism</a:t>
            </a:r>
            <a:r>
              <a:rPr lang="it-IT" sz="2400" dirty="0"/>
              <a:t> business, and </a:t>
            </a:r>
            <a:r>
              <a:rPr lang="it-IT" sz="2400" dirty="0" err="1"/>
              <a:t>should</a:t>
            </a:r>
            <a:r>
              <a:rPr lang="it-IT" sz="2400" dirty="0"/>
              <a:t> include the </a:t>
            </a:r>
            <a:r>
              <a:rPr lang="it-IT" sz="2400" dirty="0" err="1"/>
              <a:t>following</a:t>
            </a:r>
            <a:r>
              <a:rPr lang="it-IT" sz="2400" dirty="0"/>
              <a:t> </a:t>
            </a:r>
            <a:r>
              <a:rPr lang="it-IT" sz="2400" dirty="0" err="1" smtClean="0"/>
              <a:t>sections</a:t>
            </a:r>
            <a:endParaRPr lang="it-IT" sz="2400" dirty="0"/>
          </a:p>
          <a:p>
            <a:pPr lvl="0"/>
            <a:endParaRPr lang="it-IT" sz="2400" b="1" u="sng" dirty="0" smtClean="0"/>
          </a:p>
          <a:p>
            <a:pPr lvl="0"/>
            <a:r>
              <a:rPr lang="it-IT" sz="2400" b="1" u="sng" dirty="0" smtClean="0"/>
              <a:t>Executive </a:t>
            </a:r>
            <a:r>
              <a:rPr lang="it-IT" sz="2400" b="1" u="sng" dirty="0" err="1"/>
              <a:t>summary</a:t>
            </a:r>
            <a:r>
              <a:rPr lang="it-IT" sz="2400" dirty="0"/>
              <a:t>. </a:t>
            </a:r>
            <a:endParaRPr lang="it-IT" sz="2400" dirty="0" smtClean="0"/>
          </a:p>
          <a:p>
            <a:pPr lvl="0"/>
            <a:r>
              <a:rPr lang="it-IT" sz="2400" dirty="0" err="1" smtClean="0"/>
              <a:t>Describe</a:t>
            </a:r>
            <a:r>
              <a:rPr lang="it-IT" sz="2400" dirty="0" smtClean="0"/>
              <a:t> </a:t>
            </a:r>
            <a:r>
              <a:rPr lang="it-IT" sz="2400" dirty="0" err="1"/>
              <a:t>your</a:t>
            </a:r>
            <a:r>
              <a:rPr lang="it-IT" sz="2400" dirty="0"/>
              <a:t> </a:t>
            </a:r>
            <a:r>
              <a:rPr lang="it-IT" sz="2400" dirty="0" err="1"/>
              <a:t>business's</a:t>
            </a:r>
            <a:r>
              <a:rPr lang="it-IT" sz="2400" dirty="0"/>
              <a:t> </a:t>
            </a:r>
            <a:r>
              <a:rPr lang="it-IT" sz="2400" dirty="0" err="1"/>
              <a:t>purpose</a:t>
            </a:r>
            <a:r>
              <a:rPr lang="it-IT" sz="2400" dirty="0"/>
              <a:t>, </a:t>
            </a:r>
            <a:r>
              <a:rPr lang="it-IT" sz="2400" dirty="0" err="1"/>
              <a:t>name</a:t>
            </a:r>
            <a:r>
              <a:rPr lang="it-IT" sz="2400" dirty="0"/>
              <a:t>, location, </a:t>
            </a:r>
            <a:r>
              <a:rPr lang="it-IT" sz="2400" dirty="0" err="1"/>
              <a:t>personnel</a:t>
            </a:r>
            <a:r>
              <a:rPr lang="it-IT" sz="2400" dirty="0"/>
              <a:t> </a:t>
            </a:r>
            <a:r>
              <a:rPr lang="it-IT" sz="2400" dirty="0" err="1"/>
              <a:t>needs</a:t>
            </a:r>
            <a:r>
              <a:rPr lang="it-IT" sz="2400" dirty="0"/>
              <a:t>, </a:t>
            </a:r>
            <a:r>
              <a:rPr lang="it-IT" sz="2400" dirty="0" err="1"/>
              <a:t>tourism</a:t>
            </a:r>
            <a:r>
              <a:rPr lang="it-IT" sz="2400" dirty="0"/>
              <a:t> business management staff, market </a:t>
            </a:r>
            <a:r>
              <a:rPr lang="it-IT" sz="2400" dirty="0" err="1"/>
              <a:t>sector</a:t>
            </a:r>
            <a:r>
              <a:rPr lang="it-IT" sz="2400" dirty="0"/>
              <a:t>, </a:t>
            </a:r>
            <a:r>
              <a:rPr lang="it-IT" sz="2400" dirty="0" err="1"/>
              <a:t>competition</a:t>
            </a:r>
            <a:r>
              <a:rPr lang="it-IT" sz="2400" dirty="0"/>
              <a:t>, marketing </a:t>
            </a:r>
            <a:r>
              <a:rPr lang="it-IT" sz="2400" dirty="0" err="1"/>
              <a:t>plan</a:t>
            </a:r>
            <a:r>
              <a:rPr lang="it-IT" sz="2400" dirty="0"/>
              <a:t> and </a:t>
            </a:r>
            <a:r>
              <a:rPr lang="it-IT" sz="2400" dirty="0" err="1"/>
              <a:t>financial</a:t>
            </a:r>
            <a:r>
              <a:rPr lang="it-IT" sz="2400" dirty="0"/>
              <a:t> </a:t>
            </a:r>
            <a:r>
              <a:rPr lang="it-IT" sz="2400" dirty="0" err="1"/>
              <a:t>projections</a:t>
            </a:r>
            <a:r>
              <a:rPr lang="it-IT" sz="2400" dirty="0"/>
              <a:t>.</a:t>
            </a:r>
          </a:p>
          <a:p>
            <a:pPr lvl="0"/>
            <a:r>
              <a:rPr lang="it-IT" sz="2400" b="1" u="sng" dirty="0" err="1"/>
              <a:t>Tourism</a:t>
            </a:r>
            <a:r>
              <a:rPr lang="it-IT" sz="2400" b="1" u="sng" dirty="0"/>
              <a:t> business </a:t>
            </a:r>
            <a:r>
              <a:rPr lang="it-IT" sz="2400" b="1" u="sng" dirty="0" err="1"/>
              <a:t>summary</a:t>
            </a:r>
            <a:r>
              <a:rPr lang="it-IT" sz="2400" dirty="0"/>
              <a:t>. </a:t>
            </a:r>
            <a:endParaRPr lang="it-IT" sz="2400" dirty="0" smtClean="0"/>
          </a:p>
          <a:p>
            <a:pPr lvl="0"/>
            <a:r>
              <a:rPr lang="it-IT" sz="2400" dirty="0" err="1" smtClean="0"/>
              <a:t>This</a:t>
            </a:r>
            <a:r>
              <a:rPr lang="it-IT" sz="2400" dirty="0" smtClean="0"/>
              <a:t> </a:t>
            </a:r>
            <a:r>
              <a:rPr lang="it-IT" sz="2400" dirty="0" err="1"/>
              <a:t>should</a:t>
            </a:r>
            <a:r>
              <a:rPr lang="it-IT" sz="2400" dirty="0"/>
              <a:t> </a:t>
            </a:r>
            <a:r>
              <a:rPr lang="it-IT" sz="2400" dirty="0" err="1"/>
              <a:t>detail</a:t>
            </a:r>
            <a:r>
              <a:rPr lang="it-IT" sz="2400" dirty="0"/>
              <a:t> </a:t>
            </a:r>
            <a:r>
              <a:rPr lang="it-IT" sz="2400" dirty="0" err="1"/>
              <a:t>how</a:t>
            </a:r>
            <a:r>
              <a:rPr lang="it-IT" sz="2400" dirty="0"/>
              <a:t> the </a:t>
            </a:r>
            <a:r>
              <a:rPr lang="it-IT" sz="2400" dirty="0" smtClean="0"/>
              <a:t>business </a:t>
            </a:r>
            <a:r>
              <a:rPr lang="it-IT" sz="2400" dirty="0" err="1"/>
              <a:t>ownership</a:t>
            </a:r>
            <a:r>
              <a:rPr lang="it-IT" sz="2400" dirty="0"/>
              <a:t> </a:t>
            </a:r>
            <a:r>
              <a:rPr lang="it-IT" sz="2400" dirty="0" err="1"/>
              <a:t>will</a:t>
            </a:r>
            <a:r>
              <a:rPr lang="it-IT" sz="2400" dirty="0"/>
              <a:t> be </a:t>
            </a:r>
            <a:r>
              <a:rPr lang="it-IT" sz="2400" dirty="0" err="1"/>
              <a:t>distributed</a:t>
            </a:r>
            <a:r>
              <a:rPr lang="it-IT" sz="2400" dirty="0"/>
              <a:t> and the start up </a:t>
            </a:r>
            <a:r>
              <a:rPr lang="it-IT" sz="2400" dirty="0" err="1"/>
              <a:t>requirements</a:t>
            </a:r>
            <a:r>
              <a:rPr lang="it-IT" sz="2400" dirty="0"/>
              <a:t> (</a:t>
            </a:r>
            <a:r>
              <a:rPr lang="it-IT" sz="2400" dirty="0" err="1"/>
              <a:t>funding</a:t>
            </a:r>
            <a:r>
              <a:rPr lang="it-IT" sz="2400" dirty="0"/>
              <a:t>, </a:t>
            </a:r>
            <a:r>
              <a:rPr lang="it-IT" sz="2400" dirty="0" err="1"/>
              <a:t>assets</a:t>
            </a:r>
            <a:r>
              <a:rPr lang="it-IT" sz="2400" dirty="0"/>
              <a:t> and location</a:t>
            </a:r>
            <a:r>
              <a:rPr lang="it-IT" sz="2400" dirty="0" smtClean="0"/>
              <a:t>).</a:t>
            </a:r>
          </a:p>
          <a:p>
            <a:pPr lvl="0"/>
            <a:endParaRPr lang="it-IT" dirty="0"/>
          </a:p>
          <a:p>
            <a:pPr lvl="0"/>
            <a:endParaRPr lang="it-IT" dirty="0" smtClean="0"/>
          </a:p>
          <a:p>
            <a:pPr lvl="0"/>
            <a:endParaRPr lang="it-IT" dirty="0"/>
          </a:p>
        </p:txBody>
      </p:sp>
    </p:spTree>
    <p:extLst>
      <p:ext uri="{BB962C8B-B14F-4D97-AF65-F5344CB8AC3E}">
        <p14:creationId xmlns:p14="http://schemas.microsoft.com/office/powerpoint/2010/main" val="1029142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635896" y="980728"/>
            <a:ext cx="5481058" cy="5544616"/>
          </a:xfrm>
        </p:spPr>
        <p:txBody>
          <a:bodyPr>
            <a:normAutofit fontScale="70000" lnSpcReduction="20000"/>
          </a:bodyPr>
          <a:lstStyle/>
          <a:p>
            <a:pPr marL="0" indent="0">
              <a:buNone/>
            </a:pPr>
            <a:r>
              <a:rPr lang="en-US" sz="3400" b="1" dirty="0" smtClean="0">
                <a:solidFill>
                  <a:schemeClr val="accent2">
                    <a:lumMod val="75000"/>
                  </a:schemeClr>
                </a:solidFill>
              </a:rPr>
              <a:t>Legal </a:t>
            </a:r>
            <a:r>
              <a:rPr lang="en-US" sz="3400" b="1" dirty="0">
                <a:solidFill>
                  <a:schemeClr val="accent2">
                    <a:lumMod val="75000"/>
                  </a:schemeClr>
                </a:solidFill>
              </a:rPr>
              <a:t>and administrative </a:t>
            </a:r>
            <a:r>
              <a:rPr lang="en-US" sz="3400" b="1" dirty="0" smtClean="0">
                <a:solidFill>
                  <a:schemeClr val="accent2">
                    <a:lumMod val="75000"/>
                  </a:schemeClr>
                </a:solidFill>
              </a:rPr>
              <a:t>practices:</a:t>
            </a:r>
            <a:endParaRPr lang="it-IT" sz="2900" dirty="0" smtClean="0"/>
          </a:p>
          <a:p>
            <a:r>
              <a:rPr lang="en-US" sz="2800" b="1" dirty="0" smtClean="0">
                <a:solidFill>
                  <a:schemeClr val="accent1">
                    <a:lumMod val="50000"/>
                  </a:schemeClr>
                </a:solidFill>
              </a:rPr>
              <a:t>As we are a 16-18 age group, we  can get funding  applying for a grant provided by </a:t>
            </a:r>
            <a:r>
              <a:rPr lang="en-US" sz="2800" b="1" dirty="0" err="1" smtClean="0">
                <a:solidFill>
                  <a:srgbClr val="002060"/>
                </a:solidFill>
              </a:rPr>
              <a:t>Imprenditorialità</a:t>
            </a:r>
            <a:r>
              <a:rPr lang="en-US" sz="2800" b="1" dirty="0" smtClean="0">
                <a:solidFill>
                  <a:srgbClr val="002060"/>
                </a:solidFill>
              </a:rPr>
              <a:t> </a:t>
            </a:r>
            <a:r>
              <a:rPr lang="en-US" sz="2800" b="1" dirty="0" err="1" smtClean="0">
                <a:solidFill>
                  <a:srgbClr val="002060"/>
                </a:solidFill>
              </a:rPr>
              <a:t>Giovanile</a:t>
            </a:r>
            <a:r>
              <a:rPr lang="en-US" sz="2800" b="1" dirty="0" smtClean="0">
                <a:solidFill>
                  <a:srgbClr val="002060"/>
                </a:solidFill>
              </a:rPr>
              <a:t> [IG] that concedes grants and free financial subsidies to youth entrepreneurs (in the age group of 18 to 35) to start their own ventures and to cover up to 60% of capital requirement. </a:t>
            </a:r>
          </a:p>
          <a:p>
            <a:r>
              <a:rPr lang="en-US" sz="2800" b="1" dirty="0" smtClean="0">
                <a:solidFill>
                  <a:schemeClr val="accent1">
                    <a:lumMod val="50000"/>
                  </a:schemeClr>
                </a:solidFill>
              </a:rPr>
              <a:t>We </a:t>
            </a:r>
            <a:r>
              <a:rPr lang="en-US" sz="2800" b="1" dirty="0" err="1" smtClean="0">
                <a:solidFill>
                  <a:schemeClr val="accent1">
                    <a:lumMod val="50000"/>
                  </a:schemeClr>
                </a:solidFill>
              </a:rPr>
              <a:t>constitued</a:t>
            </a:r>
            <a:r>
              <a:rPr lang="en-US" sz="2800" b="1" dirty="0" smtClean="0">
                <a:solidFill>
                  <a:schemeClr val="accent1">
                    <a:lumMod val="50000"/>
                  </a:schemeClr>
                </a:solidFill>
              </a:rPr>
              <a:t> our company; we chose a </a:t>
            </a:r>
            <a:r>
              <a:rPr lang="it-IT" sz="2800" b="1" dirty="0" smtClean="0">
                <a:solidFill>
                  <a:srgbClr val="002060"/>
                </a:solidFill>
              </a:rPr>
              <a:t>Limited-</a:t>
            </a:r>
            <a:r>
              <a:rPr lang="it-IT" sz="2800" b="1" dirty="0" err="1" smtClean="0">
                <a:solidFill>
                  <a:srgbClr val="002060"/>
                </a:solidFill>
              </a:rPr>
              <a:t>liability</a:t>
            </a:r>
            <a:r>
              <a:rPr lang="it-IT" sz="2800" b="1" dirty="0" smtClean="0">
                <a:solidFill>
                  <a:srgbClr val="002060"/>
                </a:solidFill>
              </a:rPr>
              <a:t> company</a:t>
            </a:r>
            <a:r>
              <a:rPr lang="en-US" sz="2800" b="1" dirty="0" smtClean="0">
                <a:solidFill>
                  <a:srgbClr val="002060"/>
                </a:solidFill>
              </a:rPr>
              <a:t>;</a:t>
            </a:r>
          </a:p>
          <a:p>
            <a:r>
              <a:rPr lang="en-US" sz="2800" b="1" dirty="0" smtClean="0">
                <a:solidFill>
                  <a:schemeClr val="accent1">
                    <a:lumMod val="50000"/>
                  </a:schemeClr>
                </a:solidFill>
              </a:rPr>
              <a:t>the company was </a:t>
            </a:r>
            <a:r>
              <a:rPr lang="en-US" sz="2800" b="1" dirty="0">
                <a:solidFill>
                  <a:schemeClr val="accent1">
                    <a:lumMod val="50000"/>
                  </a:schemeClr>
                </a:solidFill>
              </a:rPr>
              <a:t>assigned an Italian tax number, the VAT number (Partita IVA</a:t>
            </a:r>
            <a:r>
              <a:rPr lang="en-US" sz="2800" b="1" dirty="0" smtClean="0">
                <a:solidFill>
                  <a:schemeClr val="accent1">
                    <a:lumMod val="50000"/>
                  </a:schemeClr>
                </a:solidFill>
              </a:rPr>
              <a:t>).</a:t>
            </a:r>
          </a:p>
          <a:p>
            <a:r>
              <a:rPr lang="en-US" sz="2800" b="1" dirty="0" smtClean="0">
                <a:solidFill>
                  <a:schemeClr val="accent1">
                    <a:lumMod val="50000"/>
                  </a:schemeClr>
                </a:solidFill>
              </a:rPr>
              <a:t>A notary drew up a corporate deed;</a:t>
            </a:r>
          </a:p>
          <a:p>
            <a:r>
              <a:rPr lang="en-GB" sz="2800" b="1" dirty="0" smtClean="0">
                <a:solidFill>
                  <a:srgbClr val="002060"/>
                </a:solidFill>
              </a:rPr>
              <a:t>we registered our </a:t>
            </a:r>
            <a:r>
              <a:rPr lang="en-GB" sz="2800" b="1" dirty="0">
                <a:solidFill>
                  <a:srgbClr val="002060"/>
                </a:solidFill>
              </a:rPr>
              <a:t>business </a:t>
            </a:r>
            <a:r>
              <a:rPr lang="en-GB" sz="2800" b="1" dirty="0" smtClean="0">
                <a:solidFill>
                  <a:srgbClr val="002060"/>
                </a:solidFill>
              </a:rPr>
              <a:t>with a </a:t>
            </a:r>
            <a:r>
              <a:rPr lang="en-GB" sz="2800" b="1" dirty="0">
                <a:solidFill>
                  <a:srgbClr val="002060"/>
                </a:solidFill>
              </a:rPr>
              <a:t>simple operation that takes place in a fully electronic procedure called </a:t>
            </a:r>
            <a:r>
              <a:rPr lang="en-GB" sz="2800" b="1" dirty="0">
                <a:solidFill>
                  <a:schemeClr val="bg2">
                    <a:lumMod val="50000"/>
                  </a:schemeClr>
                </a:solidFill>
              </a:rPr>
              <a:t>"</a:t>
            </a:r>
            <a:r>
              <a:rPr lang="en-GB" sz="2800" b="1" dirty="0" err="1">
                <a:solidFill>
                  <a:schemeClr val="bg2">
                    <a:lumMod val="50000"/>
                  </a:schemeClr>
                </a:solidFill>
              </a:rPr>
              <a:t>ComUnica</a:t>
            </a:r>
            <a:r>
              <a:rPr lang="en-GB" sz="2800" b="1" dirty="0">
                <a:solidFill>
                  <a:schemeClr val="bg2">
                    <a:lumMod val="50000"/>
                  </a:schemeClr>
                </a:solidFill>
              </a:rPr>
              <a:t>".</a:t>
            </a:r>
          </a:p>
          <a:p>
            <a:endParaRPr lang="en-US" sz="2800" b="1" dirty="0" smtClean="0">
              <a:solidFill>
                <a:schemeClr val="accent1">
                  <a:lumMod val="50000"/>
                </a:schemeClr>
              </a:solidFill>
            </a:endParaRPr>
          </a:p>
          <a:p>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484784"/>
            <a:ext cx="3528392" cy="4824536"/>
          </a:xfrm>
          <a:prstGeom prst="rect">
            <a:avLst/>
          </a:prstGeom>
        </p:spPr>
      </p:pic>
      <p:sp>
        <p:nvSpPr>
          <p:cNvPr id="5" name="Rettangolo 4"/>
          <p:cNvSpPr/>
          <p:nvPr/>
        </p:nvSpPr>
        <p:spPr>
          <a:xfrm>
            <a:off x="844855" y="154514"/>
            <a:ext cx="7126640" cy="584775"/>
          </a:xfrm>
          <a:prstGeom prst="rect">
            <a:avLst/>
          </a:prstGeom>
        </p:spPr>
        <p:txBody>
          <a:bodyPr wrap="square">
            <a:spAutoFit/>
          </a:bodyPr>
          <a:lstStyle/>
          <a:p>
            <a:pPr algn="ctr"/>
            <a:r>
              <a:rPr lang="it-IT" sz="3200" b="1" dirty="0" smtClean="0">
                <a:solidFill>
                  <a:srgbClr val="FF0000"/>
                </a:solidFill>
              </a:rPr>
              <a:t>OUR STEPS</a:t>
            </a:r>
            <a:endParaRPr lang="it-IT" sz="3200" dirty="0">
              <a:solidFill>
                <a:srgbClr val="FF0000"/>
              </a:solidFill>
            </a:endParaRPr>
          </a:p>
        </p:txBody>
      </p:sp>
      <p:pic>
        <p:nvPicPr>
          <p:cNvPr id="6" name="Immagine 5"/>
          <p:cNvPicPr>
            <a:picLocks noChangeAspect="1"/>
          </p:cNvPicPr>
          <p:nvPr/>
        </p:nvPicPr>
        <p:blipFill>
          <a:blip r:embed="rId3" cstate="print"/>
          <a:stretch>
            <a:fillRect/>
          </a:stretch>
        </p:blipFill>
        <p:spPr>
          <a:xfrm>
            <a:off x="8320979" y="0"/>
            <a:ext cx="823021" cy="548680"/>
          </a:xfrm>
          <a:prstGeom prst="rect">
            <a:avLst/>
          </a:prstGeom>
        </p:spPr>
      </p:pic>
      <p:pic>
        <p:nvPicPr>
          <p:cNvPr id="7" name="Immagine 6" descr="http://eacea.ec.europa.eu/img/logos/erasmus_plus/eu_flag_co_funded_pos_%5brgb%5d_right.jpg"/>
          <p:cNvPicPr/>
          <p:nvPr/>
        </p:nvPicPr>
        <p:blipFill>
          <a:blip r:embed="rId4" cstate="print"/>
          <a:srcRect l="5336" t="15705" r="67053" b="17342"/>
          <a:stretch>
            <a:fillRect/>
          </a:stretch>
        </p:blipFill>
        <p:spPr bwMode="auto">
          <a:xfrm>
            <a:off x="0" y="0"/>
            <a:ext cx="1133475" cy="771525"/>
          </a:xfrm>
          <a:prstGeom prst="rect">
            <a:avLst/>
          </a:prstGeom>
          <a:noFill/>
          <a:ln w="9525">
            <a:noFill/>
            <a:miter lim="800000"/>
            <a:headEnd/>
            <a:tailEnd/>
          </a:ln>
        </p:spPr>
      </p:pic>
    </p:spTree>
    <p:extLst>
      <p:ext uri="{BB962C8B-B14F-4D97-AF65-F5344CB8AC3E}">
        <p14:creationId xmlns:p14="http://schemas.microsoft.com/office/powerpoint/2010/main" val="4063037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345632" y="908720"/>
            <a:ext cx="4618856" cy="5170579"/>
          </a:xfrm>
        </p:spPr>
        <p:txBody>
          <a:bodyPr>
            <a:normAutofit lnSpcReduction="10000"/>
          </a:bodyPr>
          <a:lstStyle/>
          <a:p>
            <a:pPr marL="0" indent="0">
              <a:buNone/>
            </a:pPr>
            <a:endParaRPr lang="it-IT" dirty="0" smtClean="0"/>
          </a:p>
          <a:p>
            <a:r>
              <a:rPr lang="it-IT" dirty="0" err="1" smtClean="0"/>
              <a:t>We</a:t>
            </a:r>
            <a:r>
              <a:rPr lang="it-IT" dirty="0" smtClean="0"/>
              <a:t> </a:t>
            </a:r>
            <a:r>
              <a:rPr lang="it-IT" dirty="0" err="1" smtClean="0"/>
              <a:t>contacted</a:t>
            </a:r>
            <a:r>
              <a:rPr lang="it-IT" dirty="0" smtClean="0"/>
              <a:t> </a:t>
            </a:r>
            <a:r>
              <a:rPr lang="it-IT" dirty="0" err="1"/>
              <a:t>local</a:t>
            </a:r>
            <a:r>
              <a:rPr lang="it-IT" dirty="0"/>
              <a:t> commercial </a:t>
            </a:r>
            <a:r>
              <a:rPr lang="it-IT" dirty="0" err="1"/>
              <a:t>real</a:t>
            </a:r>
            <a:r>
              <a:rPr lang="it-IT" dirty="0"/>
              <a:t> estate agents to </a:t>
            </a:r>
            <a:r>
              <a:rPr lang="it-IT" dirty="0" err="1"/>
              <a:t>find</a:t>
            </a:r>
            <a:r>
              <a:rPr lang="it-IT" dirty="0"/>
              <a:t> </a:t>
            </a:r>
            <a:r>
              <a:rPr lang="it-IT" dirty="0" smtClean="0"/>
              <a:t>an </a:t>
            </a:r>
            <a:r>
              <a:rPr lang="it-IT" dirty="0" err="1" smtClean="0"/>
              <a:t>available</a:t>
            </a:r>
            <a:r>
              <a:rPr lang="it-IT" dirty="0" smtClean="0"/>
              <a:t> </a:t>
            </a:r>
            <a:r>
              <a:rPr lang="it-IT" dirty="0" err="1"/>
              <a:t>retail</a:t>
            </a:r>
            <a:r>
              <a:rPr lang="it-IT" dirty="0"/>
              <a:t> </a:t>
            </a:r>
            <a:r>
              <a:rPr lang="it-IT" dirty="0" err="1" smtClean="0"/>
              <a:t>space</a:t>
            </a:r>
            <a:r>
              <a:rPr lang="it-IT" dirty="0" smtClean="0"/>
              <a:t>: </a:t>
            </a:r>
            <a:r>
              <a:rPr lang="it-IT" dirty="0" err="1" smtClean="0"/>
              <a:t>we</a:t>
            </a:r>
            <a:r>
              <a:rPr lang="it-IT" dirty="0" smtClean="0"/>
              <a:t> </a:t>
            </a:r>
            <a:r>
              <a:rPr lang="it-IT" dirty="0" err="1" smtClean="0"/>
              <a:t>chose</a:t>
            </a:r>
            <a:r>
              <a:rPr lang="it-IT" dirty="0" smtClean="0"/>
              <a:t> a </a:t>
            </a:r>
            <a:r>
              <a:rPr lang="it-IT" dirty="0" err="1" smtClean="0"/>
              <a:t>little</a:t>
            </a:r>
            <a:r>
              <a:rPr lang="it-IT" dirty="0" smtClean="0"/>
              <a:t> </a:t>
            </a:r>
            <a:r>
              <a:rPr lang="it-IT" dirty="0" err="1"/>
              <a:t>space</a:t>
            </a:r>
            <a:r>
              <a:rPr lang="it-IT" dirty="0"/>
              <a:t> in a </a:t>
            </a:r>
            <a:r>
              <a:rPr lang="it-IT" dirty="0" err="1" smtClean="0"/>
              <a:t>famous</a:t>
            </a:r>
            <a:r>
              <a:rPr lang="it-IT" dirty="0" smtClean="0"/>
              <a:t> </a:t>
            </a:r>
            <a:r>
              <a:rPr lang="it-IT" dirty="0" err="1" smtClean="0"/>
              <a:t>trade</a:t>
            </a:r>
            <a:r>
              <a:rPr lang="it-IT" dirty="0" smtClean="0"/>
              <a:t> center  with a wide parking, </a:t>
            </a:r>
            <a:r>
              <a:rPr lang="it-IT" dirty="0" err="1" smtClean="0"/>
              <a:t>called</a:t>
            </a:r>
            <a:r>
              <a:rPr lang="it-IT" dirty="0" smtClean="0"/>
              <a:t> Campania center. </a:t>
            </a:r>
          </a:p>
          <a:p>
            <a:r>
              <a:rPr lang="it-IT" dirty="0" smtClean="0"/>
              <a:t>The </a:t>
            </a:r>
            <a:r>
              <a:rPr lang="it-IT" dirty="0" err="1"/>
              <a:t>space</a:t>
            </a:r>
            <a:r>
              <a:rPr lang="it-IT" dirty="0"/>
              <a:t> </a:t>
            </a:r>
            <a:r>
              <a:rPr lang="it-IT" dirty="0" err="1" smtClean="0"/>
              <a:t>is</a:t>
            </a:r>
            <a:r>
              <a:rPr lang="it-IT" dirty="0" smtClean="0"/>
              <a:t> </a:t>
            </a:r>
            <a:r>
              <a:rPr lang="it-IT" dirty="0" err="1" smtClean="0"/>
              <a:t>however</a:t>
            </a:r>
            <a:r>
              <a:rPr lang="it-IT" dirty="0" smtClean="0"/>
              <a:t> large </a:t>
            </a:r>
            <a:r>
              <a:rPr lang="it-IT" dirty="0" err="1"/>
              <a:t>enough</a:t>
            </a:r>
            <a:r>
              <a:rPr lang="it-IT" dirty="0"/>
              <a:t> to </a:t>
            </a:r>
            <a:r>
              <a:rPr lang="it-IT" dirty="0" err="1"/>
              <a:t>meet</a:t>
            </a:r>
            <a:r>
              <a:rPr lang="it-IT" dirty="0"/>
              <a:t> with clients </a:t>
            </a:r>
            <a:r>
              <a:rPr lang="it-IT" dirty="0" err="1"/>
              <a:t>while</a:t>
            </a:r>
            <a:r>
              <a:rPr lang="it-IT" dirty="0"/>
              <a:t> </a:t>
            </a:r>
            <a:r>
              <a:rPr lang="it-IT" dirty="0" err="1"/>
              <a:t>housing</a:t>
            </a:r>
            <a:r>
              <a:rPr lang="it-IT" dirty="0"/>
              <a:t> computer </a:t>
            </a:r>
            <a:r>
              <a:rPr lang="it-IT" dirty="0" err="1" smtClean="0"/>
              <a:t>equipment</a:t>
            </a:r>
            <a:r>
              <a:rPr lang="it-IT" dirty="0" smtClean="0"/>
              <a:t> , </a:t>
            </a:r>
            <a:r>
              <a:rPr lang="it-IT" dirty="0" err="1"/>
              <a:t>furniture</a:t>
            </a:r>
            <a:r>
              <a:rPr lang="it-IT" dirty="0"/>
              <a:t> </a:t>
            </a:r>
            <a:r>
              <a:rPr lang="it-IT" dirty="0" smtClean="0"/>
              <a:t> and </a:t>
            </a:r>
            <a:r>
              <a:rPr lang="it-IT" dirty="0"/>
              <a:t>marketing </a:t>
            </a:r>
            <a:r>
              <a:rPr lang="it-IT" dirty="0" err="1"/>
              <a:t>materials</a:t>
            </a:r>
            <a:r>
              <a:rPr lang="it-IT" dirty="0"/>
              <a:t>. </a:t>
            </a:r>
          </a:p>
        </p:txBody>
      </p:sp>
      <p:pic>
        <p:nvPicPr>
          <p:cNvPr id="5" name="Immagine 4"/>
          <p:cNvPicPr>
            <a:picLocks noChangeAspect="1"/>
          </p:cNvPicPr>
          <p:nvPr/>
        </p:nvPicPr>
        <p:blipFill>
          <a:blip r:embed="rId2" cstate="print"/>
          <a:stretch>
            <a:fillRect/>
          </a:stretch>
        </p:blipFill>
        <p:spPr>
          <a:xfrm>
            <a:off x="8320979" y="116632"/>
            <a:ext cx="823021" cy="548680"/>
          </a:xfrm>
          <a:prstGeom prst="rect">
            <a:avLst/>
          </a:prstGeom>
        </p:spPr>
      </p:pic>
      <p:sp>
        <p:nvSpPr>
          <p:cNvPr id="7" name="Rettangolo 6"/>
          <p:cNvSpPr/>
          <p:nvPr/>
        </p:nvSpPr>
        <p:spPr>
          <a:xfrm>
            <a:off x="844855" y="154514"/>
            <a:ext cx="7126640" cy="584775"/>
          </a:xfrm>
          <a:prstGeom prst="rect">
            <a:avLst/>
          </a:prstGeom>
        </p:spPr>
        <p:txBody>
          <a:bodyPr wrap="square">
            <a:spAutoFit/>
          </a:bodyPr>
          <a:lstStyle/>
          <a:p>
            <a:pPr algn="ctr"/>
            <a:r>
              <a:rPr lang="it-IT" sz="3200" b="1" dirty="0" smtClean="0">
                <a:solidFill>
                  <a:srgbClr val="FF0000"/>
                </a:solidFill>
              </a:rPr>
              <a:t>OUR OFFICE</a:t>
            </a:r>
            <a:endParaRPr lang="it-IT" sz="3200" dirty="0">
              <a:solidFill>
                <a:srgbClr val="FF0000"/>
              </a:solidFill>
            </a:endParaRPr>
          </a:p>
        </p:txBody>
      </p:sp>
      <p:pic>
        <p:nvPicPr>
          <p:cNvPr id="8" name="Immagine 7" descr="http://eacea.ec.europa.eu/img/logos/erasmus_plus/eu_flag_co_funded_pos_%5brgb%5d_right.jpg"/>
          <p:cNvPicPr/>
          <p:nvPr/>
        </p:nvPicPr>
        <p:blipFill>
          <a:blip r:embed="rId3" cstate="print"/>
          <a:srcRect l="5336" t="15705" r="67053" b="17342"/>
          <a:stretch>
            <a:fillRect/>
          </a:stretch>
        </p:blipFill>
        <p:spPr bwMode="auto">
          <a:xfrm>
            <a:off x="179512" y="0"/>
            <a:ext cx="1133475" cy="771525"/>
          </a:xfrm>
          <a:prstGeom prst="rect">
            <a:avLst/>
          </a:prstGeom>
          <a:noFill/>
          <a:ln w="9525">
            <a:noFill/>
            <a:miter lim="800000"/>
            <a:headEnd/>
            <a:tailEnd/>
          </a:ln>
        </p:spPr>
      </p:pic>
    </p:spTree>
    <p:extLst>
      <p:ext uri="{BB962C8B-B14F-4D97-AF65-F5344CB8AC3E}">
        <p14:creationId xmlns:p14="http://schemas.microsoft.com/office/powerpoint/2010/main" val="783216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taly-Our Idea Of.... A Travel Agency">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Italy-Our Idea Of.... A Travel Agency</Template>
  <TotalTime>45</TotalTime>
  <Words>801</Words>
  <Application>Microsoft Office PowerPoint</Application>
  <PresentationFormat>Diaprojekcija na zaslonu (4:3)</PresentationFormat>
  <Paragraphs>130</Paragraphs>
  <Slides>16</Slides>
  <Notes>1</Notes>
  <HiddenSlides>0</HiddenSlides>
  <MMClips>0</MMClips>
  <ScaleCrop>false</ScaleCrop>
  <HeadingPairs>
    <vt:vector size="4" baseType="variant">
      <vt:variant>
        <vt:lpstr>Tema</vt:lpstr>
      </vt:variant>
      <vt:variant>
        <vt:i4>1</vt:i4>
      </vt:variant>
      <vt:variant>
        <vt:lpstr>Naslovi diapozitivov</vt:lpstr>
      </vt:variant>
      <vt:variant>
        <vt:i4>16</vt:i4>
      </vt:variant>
    </vt:vector>
  </HeadingPairs>
  <TitlesOfParts>
    <vt:vector size="17" baseType="lpstr">
      <vt:lpstr>Italy-Our Idea Of.... A Travel Agency</vt:lpstr>
      <vt:lpstr>PowerPointova predstavitev</vt:lpstr>
      <vt:lpstr>     A TRAVEL AGENCY in Caserta - ITALY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dijak</cp:lastModifiedBy>
  <cp:revision>6</cp:revision>
  <dcterms:created xsi:type="dcterms:W3CDTF">2015-05-03T23:20:55Z</dcterms:created>
  <dcterms:modified xsi:type="dcterms:W3CDTF">2015-05-13T09:50:19Z</dcterms:modified>
</cp:coreProperties>
</file>